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2192000"/>
  <p:notesSz cx="6858000" cy="9144000"/>
  <p:embeddedFontLst>
    <p:embeddedFont>
      <p:font typeface="Playfair Display"/>
      <p:regular r:id="rId28"/>
      <p:bold r:id="rId29"/>
      <p:italic r:id="rId30"/>
      <p:boldItalic r:id="rId31"/>
    </p:embeddedFont>
    <p:embeddedFont>
      <p:font typeface="Cantarell"/>
      <p:regular r:id="rId32"/>
      <p:bold r:id="rId33"/>
      <p:italic r:id="rId34"/>
      <p:boldItalic r:id="rId35"/>
    </p:embeddedFont>
    <p:embeddedFont>
      <p:font typeface="Libre Baskerville"/>
      <p:regular r:id="rId36"/>
      <p:bold r:id="rId37"/>
      <p: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97">
          <p15:clr>
            <a:srgbClr val="A4A3A4"/>
          </p15:clr>
        </p15:guide>
        <p15:guide id="2" pos="405">
          <p15:clr>
            <a:srgbClr val="A4A3A4"/>
          </p15:clr>
        </p15:guide>
        <p15:guide id="3" pos="6494">
          <p15:clr>
            <a:srgbClr val="A4A3A4"/>
          </p15:clr>
        </p15:guide>
        <p15:guide id="4" pos="465">
          <p15:clr>
            <a:srgbClr val="A4A3A4"/>
          </p15:clr>
        </p15:guide>
        <p15:guide id="5" pos="7335">
          <p15:clr>
            <a:srgbClr val="A4A3A4"/>
          </p15:clr>
        </p15:guide>
      </p15:sldGuideLst>
    </p:ext>
    <p:ext uri="GoogleSlidesCustomDataVersion2">
      <go:slidesCustomData xmlns:go="http://customooxmlschemas.google.com/" r:id="rId43" roundtripDataSignature="AMtx7miWvrITNkLq6nixF3p/VliHqY6Y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97" orient="horz"/>
        <p:guide pos="405"/>
        <p:guide pos="6494"/>
        <p:guide pos="465"/>
        <p:guide pos="7335"/>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4.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6.xml"/><Relationship Id="rId21" Type="http://schemas.openxmlformats.org/officeDocument/2006/relationships/slide" Target="slides/slide15.xml"/><Relationship Id="rId43"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layfairDisplay-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PlayfairDisplay-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layfairDisplay-boldItalic.fntdata"/><Relationship Id="rId30" Type="http://schemas.openxmlformats.org/officeDocument/2006/relationships/font" Target="fonts/PlayfairDisplay-italic.fntdata"/><Relationship Id="rId11" Type="http://schemas.openxmlformats.org/officeDocument/2006/relationships/slide" Target="slides/slide5.xml"/><Relationship Id="rId33" Type="http://schemas.openxmlformats.org/officeDocument/2006/relationships/font" Target="fonts/Cantarell-bold.fntdata"/><Relationship Id="rId10" Type="http://schemas.openxmlformats.org/officeDocument/2006/relationships/slide" Target="slides/slide4.xml"/><Relationship Id="rId32" Type="http://schemas.openxmlformats.org/officeDocument/2006/relationships/font" Target="fonts/Cantarell-regular.fntdata"/><Relationship Id="rId13" Type="http://schemas.openxmlformats.org/officeDocument/2006/relationships/slide" Target="slides/slide7.xml"/><Relationship Id="rId35" Type="http://schemas.openxmlformats.org/officeDocument/2006/relationships/font" Target="fonts/Cantarell-boldItalic.fntdata"/><Relationship Id="rId12" Type="http://schemas.openxmlformats.org/officeDocument/2006/relationships/slide" Target="slides/slide6.xml"/><Relationship Id="rId34" Type="http://schemas.openxmlformats.org/officeDocument/2006/relationships/font" Target="fonts/Cantarell-italic.fntdata"/><Relationship Id="rId15" Type="http://schemas.openxmlformats.org/officeDocument/2006/relationships/slide" Target="slides/slide9.xml"/><Relationship Id="rId37" Type="http://schemas.openxmlformats.org/officeDocument/2006/relationships/font" Target="fonts/LibreBaskerville-bold.fntdata"/><Relationship Id="rId14" Type="http://schemas.openxmlformats.org/officeDocument/2006/relationships/slide" Target="slides/slide8.xml"/><Relationship Id="rId36" Type="http://schemas.openxmlformats.org/officeDocument/2006/relationships/font" Target="fonts/LibreBaskerville-regular.fntdata"/><Relationship Id="rId17" Type="http://schemas.openxmlformats.org/officeDocument/2006/relationships/slide" Target="slides/slide11.xml"/><Relationship Id="rId39" Type="http://schemas.openxmlformats.org/officeDocument/2006/relationships/font" Target="fonts/OpenSans-regular.fntdata"/><Relationship Id="rId16" Type="http://schemas.openxmlformats.org/officeDocument/2006/relationships/slide" Target="slides/slide10.xml"/><Relationship Id="rId38" Type="http://schemas.openxmlformats.org/officeDocument/2006/relationships/font" Target="fonts/LibreBaskerville-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f699c3dad1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f699c3dad1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f699c3dad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f699c3dad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f699c3dad1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f699c3dad1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f699c3dad1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f699c3dad1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f699c3dad1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f699c3dad1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f699c3dad1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f699c3dad1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f699c3dad1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f699c3dad1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f699c3dad1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f699c3dad1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f699c3dad1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f699c3dad1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f699c3dad1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f699c3dad1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 name="Google Shape;313;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9" name="Google Shape;31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f699c3dad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f699c3dad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f699c3dad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f699c3dad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f699c3dad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f699c3dad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f699c3dad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f699c3dad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f699c3dad1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f699c3dad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f699c3dad1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f699c3dad1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f699c3dad1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f699c3dad1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8"/>
          <p:cNvSpPr txBox="1"/>
          <p:nvPr>
            <p:ph idx="1" type="subTitle"/>
          </p:nvPr>
        </p:nvSpPr>
        <p:spPr>
          <a:xfrm>
            <a:off x="1828800" y="5636712"/>
            <a:ext cx="8534400" cy="1221288"/>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78" name="Shape 78"/>
        <p:cNvGrpSpPr/>
        <p:nvPr/>
      </p:nvGrpSpPr>
      <p:grpSpPr>
        <a:xfrm>
          <a:off x="0" y="0"/>
          <a:ext cx="0" cy="0"/>
          <a:chOff x="0" y="0"/>
          <a:chExt cx="0" cy="0"/>
        </a:xfrm>
      </p:grpSpPr>
      <p:sp>
        <p:nvSpPr>
          <p:cNvPr id="79" name="Google Shape;79;p17"/>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7"/>
          <p:cNvSpPr txBox="1"/>
          <p:nvPr>
            <p:ph idx="11" type="ftr"/>
          </p:nvPr>
        </p:nvSpPr>
        <p:spPr>
          <a:xfrm>
            <a:off x="4038600" y="6460014"/>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1" name="Google Shape;81;p17"/>
          <p:cNvSpPr txBox="1"/>
          <p:nvPr>
            <p:ph idx="12" type="sldNum"/>
          </p:nvPr>
        </p:nvSpPr>
        <p:spPr>
          <a:xfrm>
            <a:off x="8610600" y="646001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82" name="Shape 82"/>
        <p:cNvGrpSpPr/>
        <p:nvPr/>
      </p:nvGrpSpPr>
      <p:grpSpPr>
        <a:xfrm>
          <a:off x="0" y="0"/>
          <a:ext cx="0" cy="0"/>
          <a:chOff x="0" y="0"/>
          <a:chExt cx="0" cy="0"/>
        </a:xfrm>
      </p:grpSpPr>
      <p:sp>
        <p:nvSpPr>
          <p:cNvPr id="83" name="Google Shape;83;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3200"/>
              <a:buFont typeface="Calibri"/>
              <a:buNone/>
              <a:defRPr b="1" i="0" sz="3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 name="Google Shape;84;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5" name="Google Shape;85;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18"/>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8"/>
          <p:cNvSpPr txBox="1"/>
          <p:nvPr>
            <p:ph idx="11" type="ftr"/>
          </p:nvPr>
        </p:nvSpPr>
        <p:spPr>
          <a:xfrm>
            <a:off x="4038600" y="6460014"/>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p18"/>
          <p:cNvSpPr txBox="1"/>
          <p:nvPr>
            <p:ph idx="12" type="sldNum"/>
          </p:nvPr>
        </p:nvSpPr>
        <p:spPr>
          <a:xfrm>
            <a:off x="8610600" y="646001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89" name="Shape 89"/>
        <p:cNvGrpSpPr/>
        <p:nvPr/>
      </p:nvGrpSpPr>
      <p:grpSpPr>
        <a:xfrm>
          <a:off x="0" y="0"/>
          <a:ext cx="0" cy="0"/>
          <a:chOff x="0" y="0"/>
          <a:chExt cx="0" cy="0"/>
        </a:xfrm>
      </p:grpSpPr>
      <p:sp>
        <p:nvSpPr>
          <p:cNvPr id="90" name="Google Shape;90;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3200"/>
              <a:buFont typeface="Calibri"/>
              <a:buNone/>
              <a:defRPr b="1" i="0" sz="3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 name="Google Shape;91;p19"/>
          <p:cNvSpPr/>
          <p:nvPr>
            <p:ph idx="2" type="pic"/>
          </p:nvPr>
        </p:nvSpPr>
        <p:spPr>
          <a:xfrm>
            <a:off x="5183188" y="987425"/>
            <a:ext cx="6172200" cy="4873625"/>
          </a:xfrm>
          <a:prstGeom prst="rect">
            <a:avLst/>
          </a:prstGeom>
          <a:noFill/>
          <a:ln>
            <a:noFill/>
          </a:ln>
        </p:spPr>
      </p:sp>
      <p:sp>
        <p:nvSpPr>
          <p:cNvPr id="92" name="Google Shape;92;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3" name="Google Shape;93;p19"/>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9"/>
          <p:cNvSpPr txBox="1"/>
          <p:nvPr>
            <p:ph idx="11" type="ftr"/>
          </p:nvPr>
        </p:nvSpPr>
        <p:spPr>
          <a:xfrm>
            <a:off x="4038600" y="6460014"/>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5" name="Google Shape;95;p19"/>
          <p:cNvSpPr txBox="1"/>
          <p:nvPr>
            <p:ph idx="12" type="sldNum"/>
          </p:nvPr>
        </p:nvSpPr>
        <p:spPr>
          <a:xfrm>
            <a:off x="8610600" y="646001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p:cSld name="Titel und Inhalt">
    <p:spTree>
      <p:nvGrpSpPr>
        <p:cNvPr id="27" name="Shape 27"/>
        <p:cNvGrpSpPr/>
        <p:nvPr/>
      </p:nvGrpSpPr>
      <p:grpSpPr>
        <a:xfrm>
          <a:off x="0" y="0"/>
          <a:ext cx="0" cy="0"/>
          <a:chOff x="0" y="0"/>
          <a:chExt cx="0" cy="0"/>
        </a:xfrm>
      </p:grpSpPr>
      <p:sp>
        <p:nvSpPr>
          <p:cNvPr id="28" name="Google Shape;28;p10"/>
          <p:cNvSpPr txBox="1"/>
          <p:nvPr>
            <p:ph type="title"/>
          </p:nvPr>
        </p:nvSpPr>
        <p:spPr>
          <a:xfrm>
            <a:off x="668868" y="0"/>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0000"/>
              </a:buClr>
              <a:buSzPts val="4800"/>
              <a:buFont typeface="Calibri"/>
              <a:buNone/>
              <a:defRPr b="1" i="0" sz="4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10"/>
          <p:cNvSpPr txBox="1"/>
          <p:nvPr>
            <p:ph idx="1" type="body"/>
          </p:nvPr>
        </p:nvSpPr>
        <p:spPr>
          <a:xfrm>
            <a:off x="631371" y="2993289"/>
            <a:ext cx="10722429" cy="31836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0"/>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0"/>
          <p:cNvSpPr txBox="1"/>
          <p:nvPr>
            <p:ph idx="11" type="ftr"/>
          </p:nvPr>
        </p:nvSpPr>
        <p:spPr>
          <a:xfrm>
            <a:off x="4038600" y="6460014"/>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2" name="Google Shape;32;p10"/>
          <p:cNvSpPr txBox="1"/>
          <p:nvPr>
            <p:ph idx="12" type="sldNum"/>
          </p:nvPr>
        </p:nvSpPr>
        <p:spPr>
          <a:xfrm>
            <a:off x="8610600" y="646001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DE"/>
              <a:t>‹#›</a:t>
            </a:fld>
            <a:endParaRPr/>
          </a:p>
        </p:txBody>
      </p:sp>
      <p:sp>
        <p:nvSpPr>
          <p:cNvPr id="33" name="Google Shape;33;p10"/>
          <p:cNvSpPr txBox="1"/>
          <p:nvPr>
            <p:ph idx="2" type="body"/>
          </p:nvPr>
        </p:nvSpPr>
        <p:spPr>
          <a:xfrm>
            <a:off x="668868" y="733425"/>
            <a:ext cx="8262938" cy="5921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2800"/>
              <a:buNone/>
              <a:defRPr>
                <a:solidFill>
                  <a:srgbClr val="000000"/>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0"/>
          <p:cNvSpPr txBox="1"/>
          <p:nvPr>
            <p:ph idx="3" type="body"/>
          </p:nvPr>
        </p:nvSpPr>
        <p:spPr>
          <a:xfrm>
            <a:off x="631825" y="2024063"/>
            <a:ext cx="10721975" cy="96922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Font typeface="Arial"/>
              <a:buNone/>
              <a:defRPr b="1" i="1">
                <a:latin typeface="Cantarell"/>
                <a:ea typeface="Cantarell"/>
                <a:cs typeface="Cantarell"/>
                <a:sym typeface="Cantare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 name="Shape 35"/>
        <p:cNvGrpSpPr/>
        <p:nvPr/>
      </p:nvGrpSpPr>
      <p:grpSpPr>
        <a:xfrm>
          <a:off x="0" y="0"/>
          <a:ext cx="0" cy="0"/>
          <a:chOff x="0" y="0"/>
          <a:chExt cx="0" cy="0"/>
        </a:xfrm>
      </p:grpSpPr>
      <p:sp>
        <p:nvSpPr>
          <p:cNvPr id="36" name="Google Shape;36;g2f3d29c894e_0_151"/>
          <p:cNvSpPr txBox="1"/>
          <p:nvPr>
            <p:ph type="title"/>
          </p:nvPr>
        </p:nvSpPr>
        <p:spPr>
          <a:xfrm>
            <a:off x="415600" y="421233"/>
            <a:ext cx="11360700" cy="11085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37" name="Google Shape;37;g2f3d29c894e_0_151"/>
          <p:cNvSpPr txBox="1"/>
          <p:nvPr>
            <p:ph idx="1" type="body"/>
          </p:nvPr>
        </p:nvSpPr>
        <p:spPr>
          <a:xfrm>
            <a:off x="415600" y="1633633"/>
            <a:ext cx="11360700" cy="4472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38" name="Google Shape;38;g2f3d29c894e_0_15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 und Inhalt" type="obj">
  <p:cSld name="OBJECT">
    <p:spTree>
      <p:nvGrpSpPr>
        <p:cNvPr id="39" name="Shape 39"/>
        <p:cNvGrpSpPr/>
        <p:nvPr/>
      </p:nvGrpSpPr>
      <p:grpSpPr>
        <a:xfrm>
          <a:off x="0" y="0"/>
          <a:ext cx="0" cy="0"/>
          <a:chOff x="0" y="0"/>
          <a:chExt cx="0" cy="0"/>
        </a:xfrm>
      </p:grpSpPr>
      <p:sp>
        <p:nvSpPr>
          <p:cNvPr id="40" name="Google Shape;40;p1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800"/>
              <a:buFont typeface="Calibri"/>
              <a:buNone/>
              <a:defRPr b="1" i="0" sz="4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11"/>
          <p:cNvSpPr txBox="1"/>
          <p:nvPr>
            <p:ph idx="1" type="body"/>
          </p:nvPr>
        </p:nvSpPr>
        <p:spPr>
          <a:xfrm>
            <a:off x="631371" y="2993289"/>
            <a:ext cx="10722429" cy="31836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1"/>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1"/>
          <p:cNvSpPr txBox="1"/>
          <p:nvPr>
            <p:ph idx="11" type="ftr"/>
          </p:nvPr>
        </p:nvSpPr>
        <p:spPr>
          <a:xfrm>
            <a:off x="4038600" y="6460014"/>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4" name="Google Shape;44;p11"/>
          <p:cNvSpPr txBox="1"/>
          <p:nvPr>
            <p:ph idx="12" type="sldNum"/>
          </p:nvPr>
        </p:nvSpPr>
        <p:spPr>
          <a:xfrm>
            <a:off x="8610600" y="646001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45" name="Shape 45"/>
        <p:cNvGrpSpPr/>
        <p:nvPr/>
      </p:nvGrpSpPr>
      <p:grpSpPr>
        <a:xfrm>
          <a:off x="0" y="0"/>
          <a:ext cx="0" cy="0"/>
          <a:chOff x="0" y="0"/>
          <a:chExt cx="0" cy="0"/>
        </a:xfrm>
      </p:grpSpPr>
      <p:sp>
        <p:nvSpPr>
          <p:cNvPr id="46" name="Google Shape;46;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000000"/>
              </a:buClr>
              <a:buSzPts val="6000"/>
              <a:buFont typeface="Calibri"/>
              <a:buNone/>
              <a:defRPr b="1" i="0" sz="60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 name="Google Shape;47;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8" name="Google Shape;48;p12"/>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2"/>
          <p:cNvSpPr txBox="1"/>
          <p:nvPr>
            <p:ph idx="11" type="ftr"/>
          </p:nvPr>
        </p:nvSpPr>
        <p:spPr>
          <a:xfrm>
            <a:off x="4038600" y="6460014"/>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0" name="Google Shape;50;p12"/>
          <p:cNvSpPr txBox="1"/>
          <p:nvPr>
            <p:ph idx="12" type="sldNum"/>
          </p:nvPr>
        </p:nvSpPr>
        <p:spPr>
          <a:xfrm>
            <a:off x="8610600" y="646001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51" name="Shape 51"/>
        <p:cNvGrpSpPr/>
        <p:nvPr/>
      </p:nvGrpSpPr>
      <p:grpSpPr>
        <a:xfrm>
          <a:off x="0" y="0"/>
          <a:ext cx="0" cy="0"/>
          <a:chOff x="0" y="0"/>
          <a:chExt cx="0" cy="0"/>
        </a:xfrm>
      </p:grpSpPr>
      <p:sp>
        <p:nvSpPr>
          <p:cNvPr id="52" name="Google Shape;52;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6000"/>
              <a:buFont typeface="Calibri"/>
              <a:buNone/>
              <a:defRPr b="1" i="0" sz="6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4" name="Google Shape;54;p13"/>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3"/>
          <p:cNvSpPr txBox="1"/>
          <p:nvPr>
            <p:ph idx="11" type="ftr"/>
          </p:nvPr>
        </p:nvSpPr>
        <p:spPr>
          <a:xfrm>
            <a:off x="4038600" y="6460014"/>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6" name="Google Shape;56;p13"/>
          <p:cNvSpPr txBox="1"/>
          <p:nvPr>
            <p:ph idx="12" type="sldNum"/>
          </p:nvPr>
        </p:nvSpPr>
        <p:spPr>
          <a:xfrm>
            <a:off x="8610600" y="646001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57" name="Shape 57"/>
        <p:cNvGrpSpPr/>
        <p:nvPr/>
      </p:nvGrpSpPr>
      <p:grpSpPr>
        <a:xfrm>
          <a:off x="0" y="0"/>
          <a:ext cx="0" cy="0"/>
          <a:chOff x="0" y="0"/>
          <a:chExt cx="0" cy="0"/>
        </a:xfrm>
      </p:grpSpPr>
      <p:sp>
        <p:nvSpPr>
          <p:cNvPr id="58" name="Google Shape;58;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800"/>
              <a:buFont typeface="Calibri"/>
              <a:buNone/>
              <a:defRPr b="1" i="0" sz="4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 name="Google Shape;59;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4"/>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4"/>
          <p:cNvSpPr txBox="1"/>
          <p:nvPr>
            <p:ph idx="11" type="ftr"/>
          </p:nvPr>
        </p:nvSpPr>
        <p:spPr>
          <a:xfrm>
            <a:off x="4038600" y="6460014"/>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3" name="Google Shape;63;p14"/>
          <p:cNvSpPr txBox="1"/>
          <p:nvPr>
            <p:ph idx="12" type="sldNum"/>
          </p:nvPr>
        </p:nvSpPr>
        <p:spPr>
          <a:xfrm>
            <a:off x="8610600" y="646001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64" name="Shape 64"/>
        <p:cNvGrpSpPr/>
        <p:nvPr/>
      </p:nvGrpSpPr>
      <p:grpSpPr>
        <a:xfrm>
          <a:off x="0" y="0"/>
          <a:ext cx="0" cy="0"/>
          <a:chOff x="0" y="0"/>
          <a:chExt cx="0" cy="0"/>
        </a:xfrm>
      </p:grpSpPr>
      <p:sp>
        <p:nvSpPr>
          <p:cNvPr id="65" name="Google Shape;65;p15"/>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800"/>
              <a:buFont typeface="Calibri"/>
              <a:buNone/>
              <a:defRPr b="1" i="0" sz="4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 name="Google Shape;66;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5"/>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5"/>
          <p:cNvSpPr txBox="1"/>
          <p:nvPr>
            <p:ph idx="11" type="ftr"/>
          </p:nvPr>
        </p:nvSpPr>
        <p:spPr>
          <a:xfrm>
            <a:off x="4038600" y="6460014"/>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2" name="Google Shape;72;p15"/>
          <p:cNvSpPr txBox="1"/>
          <p:nvPr>
            <p:ph idx="12" type="sldNum"/>
          </p:nvPr>
        </p:nvSpPr>
        <p:spPr>
          <a:xfrm>
            <a:off x="8610600" y="646001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73" name="Shape 73"/>
        <p:cNvGrpSpPr/>
        <p:nvPr/>
      </p:nvGrpSpPr>
      <p:grpSpPr>
        <a:xfrm>
          <a:off x="0" y="0"/>
          <a:ext cx="0" cy="0"/>
          <a:chOff x="0" y="0"/>
          <a:chExt cx="0" cy="0"/>
        </a:xfrm>
      </p:grpSpPr>
      <p:sp>
        <p:nvSpPr>
          <p:cNvPr id="74" name="Google Shape;74;p1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0000"/>
              </a:buClr>
              <a:buSzPts val="4800"/>
              <a:buFont typeface="Calibri"/>
              <a:buNone/>
              <a:defRPr b="1" i="0" sz="4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6"/>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1" type="ftr"/>
          </p:nvPr>
        </p:nvSpPr>
        <p:spPr>
          <a:xfrm>
            <a:off x="4038600" y="6460014"/>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7" name="Google Shape;77;p16"/>
          <p:cNvSpPr txBox="1"/>
          <p:nvPr>
            <p:ph idx="12" type="sldNum"/>
          </p:nvPr>
        </p:nvSpPr>
        <p:spPr>
          <a:xfrm>
            <a:off x="8610600" y="6460014"/>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jp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2.jpg"/><Relationship Id="rId2" Type="http://schemas.openxmlformats.org/officeDocument/2006/relationships/image" Target="../media/image9.png"/><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7"/>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grpSp>
        <p:nvGrpSpPr>
          <p:cNvPr id="11" name="Google Shape;11;p7"/>
          <p:cNvGrpSpPr/>
          <p:nvPr/>
        </p:nvGrpSpPr>
        <p:grpSpPr>
          <a:xfrm>
            <a:off x="0" y="-20999"/>
            <a:ext cx="12192000" cy="6878999"/>
            <a:chOff x="0" y="-20999"/>
            <a:chExt cx="12192000" cy="6878999"/>
          </a:xfrm>
        </p:grpSpPr>
        <p:pic>
          <p:nvPicPr>
            <p:cNvPr id="12" name="Google Shape;12;p7"/>
            <p:cNvPicPr preferRelativeResize="0"/>
            <p:nvPr/>
          </p:nvPicPr>
          <p:blipFill rotWithShape="1">
            <a:blip r:embed="rId1">
              <a:alphaModFix/>
            </a:blip>
            <a:srcRect b="0" l="0" r="0" t="0"/>
            <a:stretch/>
          </p:blipFill>
          <p:spPr>
            <a:xfrm>
              <a:off x="0" y="-20999"/>
              <a:ext cx="9458624" cy="6878999"/>
            </a:xfrm>
            <a:prstGeom prst="rect">
              <a:avLst/>
            </a:prstGeom>
            <a:noFill/>
            <a:ln>
              <a:noFill/>
            </a:ln>
          </p:spPr>
        </p:pic>
        <p:sp>
          <p:nvSpPr>
            <p:cNvPr id="13" name="Google Shape;13;p7"/>
            <p:cNvSpPr/>
            <p:nvPr/>
          </p:nvSpPr>
          <p:spPr>
            <a:xfrm>
              <a:off x="9379131" y="-20999"/>
              <a:ext cx="2812869" cy="6878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14" name="Google Shape;14;p7"/>
          <p:cNvPicPr preferRelativeResize="0"/>
          <p:nvPr/>
        </p:nvPicPr>
        <p:blipFill rotWithShape="1">
          <a:blip r:embed="rId2">
            <a:alphaModFix/>
          </a:blip>
          <a:srcRect b="0" l="0" r="0" t="0"/>
          <a:stretch/>
        </p:blipFill>
        <p:spPr>
          <a:xfrm>
            <a:off x="4205088" y="1539625"/>
            <a:ext cx="3781824" cy="3757749"/>
          </a:xfrm>
          <a:prstGeom prst="rect">
            <a:avLst/>
          </a:prstGeom>
          <a:noFill/>
          <a:ln>
            <a:noFill/>
          </a:ln>
        </p:spPr>
      </p:pic>
      <p:sp>
        <p:nvSpPr>
          <p:cNvPr id="15" name="Google Shape;15;p7"/>
          <p:cNvSpPr txBox="1"/>
          <p:nvPr/>
        </p:nvSpPr>
        <p:spPr>
          <a:xfrm>
            <a:off x="7843522" y="3937518"/>
            <a:ext cx="47000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de-DE" sz="4400" u="none" cap="none" strike="noStrike">
                <a:solidFill>
                  <a:srgbClr val="B8860B"/>
                </a:solidFill>
                <a:latin typeface="Calibri"/>
                <a:ea typeface="Calibri"/>
                <a:cs typeface="Calibri"/>
                <a:sym typeface="Calibri"/>
              </a:rPr>
              <a:t>2</a:t>
            </a:r>
            <a:endParaRPr b="1" i="0" sz="2800" u="none" cap="none" strike="noStrike">
              <a:solidFill>
                <a:srgbClr val="B8860B"/>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9"/>
          <p:cNvSpPr txBox="1"/>
          <p:nvPr>
            <p:ph idx="1" type="body"/>
          </p:nvPr>
        </p:nvSpPr>
        <p:spPr>
          <a:xfrm>
            <a:off x="631371" y="2993289"/>
            <a:ext cx="10722429" cy="318367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20" name="Google Shape;20;p9"/>
          <p:cNvGrpSpPr/>
          <p:nvPr/>
        </p:nvGrpSpPr>
        <p:grpSpPr>
          <a:xfrm>
            <a:off x="0" y="0"/>
            <a:ext cx="12192000" cy="6878999"/>
            <a:chOff x="0" y="-20999"/>
            <a:chExt cx="12192000" cy="6878999"/>
          </a:xfrm>
        </p:grpSpPr>
        <p:pic>
          <p:nvPicPr>
            <p:cNvPr id="21" name="Google Shape;21;p9"/>
            <p:cNvPicPr preferRelativeResize="0"/>
            <p:nvPr/>
          </p:nvPicPr>
          <p:blipFill rotWithShape="1">
            <a:blip r:embed="rId1">
              <a:alphaModFix/>
            </a:blip>
            <a:srcRect b="0" l="0" r="0" t="0"/>
            <a:stretch/>
          </p:blipFill>
          <p:spPr>
            <a:xfrm>
              <a:off x="0" y="-20999"/>
              <a:ext cx="9458624" cy="6878999"/>
            </a:xfrm>
            <a:prstGeom prst="rect">
              <a:avLst/>
            </a:prstGeom>
            <a:noFill/>
            <a:ln>
              <a:noFill/>
            </a:ln>
          </p:spPr>
        </p:pic>
        <p:sp>
          <p:nvSpPr>
            <p:cNvPr id="22" name="Google Shape;22;p9"/>
            <p:cNvSpPr/>
            <p:nvPr/>
          </p:nvSpPr>
          <p:spPr>
            <a:xfrm>
              <a:off x="9379131" y="-20999"/>
              <a:ext cx="2812869" cy="6878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3" name="Google Shape;23;p9"/>
          <p:cNvSpPr txBox="1"/>
          <p:nvPr>
            <p:ph idx="10" type="dt"/>
          </p:nvPr>
        </p:nvSpPr>
        <p:spPr>
          <a:xfrm>
            <a:off x="838200" y="646001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4" name="Google Shape;24;p9"/>
          <p:cNvSpPr/>
          <p:nvPr/>
        </p:nvSpPr>
        <p:spPr>
          <a:xfrm>
            <a:off x="0" y="1333500"/>
            <a:ext cx="12192000" cy="5126514"/>
          </a:xfrm>
          <a:prstGeom prst="rect">
            <a:avLst/>
          </a:prstGeom>
          <a:gradFill>
            <a:gsLst>
              <a:gs pos="0">
                <a:srgbClr val="A5A5A5"/>
              </a:gs>
              <a:gs pos="34000">
                <a:srgbClr val="EFEFEF"/>
              </a:gs>
              <a:gs pos="65000">
                <a:srgbClr val="EFEFEF"/>
              </a:gs>
              <a:gs pos="100000">
                <a:srgbClr val="D8D8D8"/>
              </a:gs>
            </a:gsLst>
            <a:path path="circle">
              <a:fillToRect r="100%" t="100%"/>
            </a:path>
            <a:tileRect b="-100%" l="-100%"/>
          </a:gradFill>
          <a:ln cap="flat" cmpd="sng" w="12700">
            <a:solidFill>
              <a:srgbClr val="B886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 name="Google Shape;25;p9"/>
          <p:cNvPicPr preferRelativeResize="0"/>
          <p:nvPr/>
        </p:nvPicPr>
        <p:blipFill rotWithShape="1">
          <a:blip r:embed="rId2">
            <a:alphaModFix/>
          </a:blip>
          <a:srcRect b="0" l="0" r="0" t="0"/>
          <a:stretch/>
        </p:blipFill>
        <p:spPr>
          <a:xfrm>
            <a:off x="10785565" y="102870"/>
            <a:ext cx="1134985" cy="1127760"/>
          </a:xfrm>
          <a:prstGeom prst="rect">
            <a:avLst/>
          </a:prstGeom>
          <a:noFill/>
          <a:ln>
            <a:noFill/>
          </a:ln>
        </p:spPr>
      </p:pic>
      <p:sp>
        <p:nvSpPr>
          <p:cNvPr id="26" name="Google Shape;26;p9"/>
          <p:cNvSpPr txBox="1"/>
          <p:nvPr/>
        </p:nvSpPr>
        <p:spPr>
          <a:xfrm>
            <a:off x="11875196" y="728067"/>
            <a:ext cx="30168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B8860B"/>
                </a:solidFill>
                <a:latin typeface="Calibri"/>
                <a:ea typeface="Calibri"/>
                <a:cs typeface="Calibri"/>
                <a:sym typeface="Calibri"/>
              </a:rPr>
              <a:t>2</a:t>
            </a:r>
            <a:endParaRPr b="1" i="0" sz="1100" u="none" cap="none" strike="noStrike">
              <a:solidFill>
                <a:srgbClr val="B8860B"/>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16.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hyperlink" Target="http://introtodeeplearning.com/slides/6S191_MIT_DeepLearning_L4.pdf" TargetMode="External"/><Relationship Id="rId5" Type="http://schemas.openxmlformats.org/officeDocument/2006/relationships/image" Target="../media/image18.png"/><Relationship Id="rId6"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hyperlink" Target="http://introtodeeplearning.com/slides/6S191_MIT_DeepLearning_L4.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introtodeeplearning.com/slides/6S191_MIT_DeepLearning_L4.pdf" TargetMode="External"/><Relationship Id="rId4" Type="http://schemas.openxmlformats.org/officeDocument/2006/relationships/image" Target="../media/image14.png"/><Relationship Id="rId5"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introtodeeplearning.com/slides/6S191_MIT_DeepLearning_L4.pdf" TargetMode="External"/><Relationship Id="rId4" Type="http://schemas.openxmlformats.org/officeDocument/2006/relationships/image" Target="../media/image14.png"/><Relationship Id="rId5" Type="http://schemas.openxmlformats.org/officeDocument/2006/relationships/image" Target="../media/image23.png"/><Relationship Id="rId6" Type="http://schemas.openxmlformats.org/officeDocument/2006/relationships/image" Target="../media/image20.png"/><Relationship Id="rId7"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s://towardsdatascience.com/intuitively-understanding-variational-autoencoders-1bfe67eb5da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hyperlink" Target="https://towardsdatascience.com/intuitively-understanding-variational-autoencoders-1bfe67eb5da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hyperlink" Target="http://introtodeeplearning.com/slides/6S191_MIT_DeepLearning_L4.pdf" TargetMode="External"/><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
          <p:cNvPicPr preferRelativeResize="0"/>
          <p:nvPr/>
        </p:nvPicPr>
        <p:blipFill rotWithShape="1">
          <a:blip r:embed="rId3">
            <a:alphaModFix/>
          </a:blip>
          <a:srcRect b="0" l="0" r="0" t="0"/>
          <a:stretch/>
        </p:blipFill>
        <p:spPr>
          <a:xfrm>
            <a:off x="317325" y="-296250"/>
            <a:ext cx="2839542" cy="1726599"/>
          </a:xfrm>
          <a:prstGeom prst="rect">
            <a:avLst/>
          </a:prstGeom>
          <a:noFill/>
          <a:ln>
            <a:noFill/>
          </a:ln>
        </p:spPr>
      </p:pic>
      <p:sp>
        <p:nvSpPr>
          <p:cNvPr id="101" name="Google Shape;101;p1"/>
          <p:cNvSpPr txBox="1"/>
          <p:nvPr>
            <p:ph idx="1" type="subTitle"/>
          </p:nvPr>
        </p:nvSpPr>
        <p:spPr>
          <a:xfrm>
            <a:off x="788500" y="5636700"/>
            <a:ext cx="10514700" cy="12213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100000"/>
              </a:lnSpc>
              <a:spcBef>
                <a:spcPts val="0"/>
              </a:spcBef>
              <a:spcAft>
                <a:spcPts val="0"/>
              </a:spcAft>
              <a:buClr>
                <a:srgbClr val="7F7F7F"/>
              </a:buClr>
              <a:buSzPct val="100000"/>
              <a:buNone/>
            </a:pPr>
            <a:r>
              <a:rPr b="1" lang="de-DE">
                <a:solidFill>
                  <a:srgbClr val="7F7F7F"/>
                </a:solidFill>
              </a:rPr>
              <a:t>Fundamental Concepts of Generative Machine Learning</a:t>
            </a:r>
            <a:endParaRPr b="1">
              <a:solidFill>
                <a:srgbClr val="7F7F7F"/>
              </a:solidFill>
            </a:endParaRPr>
          </a:p>
          <a:p>
            <a:pPr indent="0" lvl="0" marL="0" rtl="0" algn="ctr">
              <a:lnSpc>
                <a:spcPct val="100000"/>
              </a:lnSpc>
              <a:spcBef>
                <a:spcPts val="0"/>
              </a:spcBef>
              <a:spcAft>
                <a:spcPts val="0"/>
              </a:spcAft>
              <a:buClr>
                <a:srgbClr val="7F7F7F"/>
              </a:buClr>
              <a:buSzPct val="100000"/>
              <a:buNone/>
            </a:pPr>
            <a:r>
              <a:rPr lang="de-DE">
                <a:solidFill>
                  <a:srgbClr val="7F7F7F"/>
                </a:solidFill>
              </a:rPr>
              <a:t>Erdem Akagündüz, PhD</a:t>
            </a:r>
            <a:br>
              <a:rPr lang="de-DE">
                <a:solidFill>
                  <a:srgbClr val="7F7F7F"/>
                </a:solidFill>
              </a:rPr>
            </a:br>
            <a:r>
              <a:rPr lang="de-DE">
                <a:solidFill>
                  <a:srgbClr val="7F7F7F"/>
                </a:solidFill>
              </a:rPr>
              <a:t>Graduate School of Informatics, METU, Türkiye</a:t>
            </a:r>
            <a:endParaRPr/>
          </a:p>
        </p:txBody>
      </p:sp>
      <p:sp>
        <p:nvSpPr>
          <p:cNvPr id="102" name="Google Shape;102;p1"/>
          <p:cNvSpPr txBox="1"/>
          <p:nvPr/>
        </p:nvSpPr>
        <p:spPr>
          <a:xfrm>
            <a:off x="446125" y="6409650"/>
            <a:ext cx="30165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Libre Baskerville"/>
                <a:ea typeface="Libre Baskerville"/>
                <a:cs typeface="Libre Baskerville"/>
                <a:sym typeface="Libre Baskerville"/>
              </a:rPr>
              <a:t>ncc@ulakbim.gov.tr</a:t>
            </a:r>
            <a:endParaRPr b="0" i="0" sz="1200" u="none" cap="none" strike="noStrike">
              <a:solidFill>
                <a:srgbClr val="000000"/>
              </a:solidFill>
              <a:latin typeface="Libre Baskerville"/>
              <a:ea typeface="Libre Baskerville"/>
              <a:cs typeface="Libre Baskerville"/>
              <a:sym typeface="Libre Baskerville"/>
            </a:endParaRPr>
          </a:p>
        </p:txBody>
      </p:sp>
      <p:pic>
        <p:nvPicPr>
          <p:cNvPr id="103" name="Google Shape;103;p1"/>
          <p:cNvPicPr preferRelativeResize="0"/>
          <p:nvPr/>
        </p:nvPicPr>
        <p:blipFill rotWithShape="1">
          <a:blip r:embed="rId4">
            <a:alphaModFix/>
          </a:blip>
          <a:srcRect b="0" l="0" r="0" t="0"/>
          <a:stretch/>
        </p:blipFill>
        <p:spPr>
          <a:xfrm>
            <a:off x="41096" y="6378834"/>
            <a:ext cx="428625" cy="428625"/>
          </a:xfrm>
          <a:prstGeom prst="rect">
            <a:avLst/>
          </a:prstGeom>
          <a:noFill/>
          <a:ln>
            <a:noFill/>
          </a:ln>
        </p:spPr>
      </p:pic>
      <p:pic>
        <p:nvPicPr>
          <p:cNvPr descr="grafik, kırpıntı çizim, grafik tasarım, tasarım içeren bir resim&#10;&#10;Açıklama otomatik olarak oluşturuldu" id="104" name="Google Shape;104;p1"/>
          <p:cNvPicPr preferRelativeResize="0"/>
          <p:nvPr/>
        </p:nvPicPr>
        <p:blipFill rotWithShape="1">
          <a:blip r:embed="rId5">
            <a:alphaModFix/>
          </a:blip>
          <a:srcRect b="0" l="0" r="0" t="0"/>
          <a:stretch/>
        </p:blipFill>
        <p:spPr>
          <a:xfrm>
            <a:off x="150946" y="148983"/>
            <a:ext cx="637550" cy="902214"/>
          </a:xfrm>
          <a:prstGeom prst="rect">
            <a:avLst/>
          </a:prstGeom>
          <a:noFill/>
          <a:ln>
            <a:noFill/>
          </a:ln>
        </p:spPr>
      </p:pic>
      <p:pic>
        <p:nvPicPr>
          <p:cNvPr id="105" name="Google Shape;105;p1"/>
          <p:cNvPicPr preferRelativeResize="0"/>
          <p:nvPr/>
        </p:nvPicPr>
        <p:blipFill rotWithShape="1">
          <a:blip r:embed="rId6">
            <a:alphaModFix/>
          </a:blip>
          <a:srcRect b="0" l="0" r="0" t="0"/>
          <a:stretch/>
        </p:blipFill>
        <p:spPr>
          <a:xfrm>
            <a:off x="2672950" y="0"/>
            <a:ext cx="1221300" cy="1221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f699c3dad1_0_83"/>
          <p:cNvSpPr txBox="1"/>
          <p:nvPr>
            <p:ph idx="1" type="body"/>
          </p:nvPr>
        </p:nvSpPr>
        <p:spPr>
          <a:xfrm>
            <a:off x="415600" y="1568100"/>
            <a:ext cx="7951500" cy="5074800"/>
          </a:xfrm>
          <a:prstGeom prst="rect">
            <a:avLst/>
          </a:prstGeom>
        </p:spPr>
        <p:txBody>
          <a:bodyPr anchorCtr="0" anchor="t" bIns="45700" lIns="91425" spcFirstLastPara="1" rIns="91425" wrap="square" tIns="45700">
            <a:normAutofit/>
          </a:bodyPr>
          <a:lstStyle/>
          <a:p>
            <a:pPr indent="-482600" lvl="0" marL="609600" rtl="0" algn="l">
              <a:spcBef>
                <a:spcPts val="1000"/>
              </a:spcBef>
              <a:spcAft>
                <a:spcPts val="0"/>
              </a:spcAft>
              <a:buSzPts val="2800"/>
              <a:buChar char="•"/>
            </a:pPr>
            <a:r>
              <a:rPr lang="de-DE"/>
              <a:t>The random sampling operation in VAEs, where </a:t>
            </a:r>
            <a:r>
              <a:rPr b="1" lang="de-DE"/>
              <a:t>ε</a:t>
            </a:r>
            <a:r>
              <a:rPr lang="de-DE"/>
              <a:t> is drawn from a standard normal distribution, introduces a challenge for backpropagation since it involves a non-differentiable operation.</a:t>
            </a:r>
            <a:endParaRPr/>
          </a:p>
        </p:txBody>
      </p:sp>
      <p:sp>
        <p:nvSpPr>
          <p:cNvPr id="205" name="Google Shape;205;g2f699c3dad1_0_83"/>
          <p:cNvSpPr txBox="1"/>
          <p:nvPr>
            <p:ph type="title"/>
          </p:nvPr>
        </p:nvSpPr>
        <p:spPr>
          <a:xfrm>
            <a:off x="415600" y="391600"/>
            <a:ext cx="11360700" cy="1108500"/>
          </a:xfrm>
          <a:prstGeom prst="rect">
            <a:avLst/>
          </a:prstGeom>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lang="de-DE" sz="3600">
                <a:solidFill>
                  <a:schemeClr val="dk2"/>
                </a:solidFill>
                <a:latin typeface="Calibri"/>
                <a:ea typeface="Calibri"/>
                <a:cs typeface="Calibri"/>
                <a:sym typeface="Calibri"/>
              </a:rPr>
              <a:t>Reparameterization Trick</a:t>
            </a:r>
            <a:endParaRPr b="1" sz="3600">
              <a:solidFill>
                <a:schemeClr val="dk2"/>
              </a:solidFill>
              <a:latin typeface="Calibri"/>
              <a:ea typeface="Calibri"/>
              <a:cs typeface="Calibri"/>
              <a:sym typeface="Calibri"/>
            </a:endParaRPr>
          </a:p>
        </p:txBody>
      </p:sp>
      <p:pic>
        <p:nvPicPr>
          <p:cNvPr id="206" name="Google Shape;206;g2f699c3dad1_0_83"/>
          <p:cNvPicPr preferRelativeResize="0"/>
          <p:nvPr/>
        </p:nvPicPr>
        <p:blipFill>
          <a:blip r:embed="rId3">
            <a:alphaModFix/>
          </a:blip>
          <a:stretch>
            <a:fillRect/>
          </a:stretch>
        </p:blipFill>
        <p:spPr>
          <a:xfrm>
            <a:off x="8451600" y="1380199"/>
            <a:ext cx="3418399" cy="3949109"/>
          </a:xfrm>
          <a:prstGeom prst="rect">
            <a:avLst/>
          </a:prstGeom>
          <a:noFill/>
          <a:ln>
            <a:noFill/>
          </a:ln>
        </p:spPr>
      </p:pic>
      <p:sp>
        <p:nvSpPr>
          <p:cNvPr id="207" name="Google Shape;207;g2f699c3dad1_0_83"/>
          <p:cNvSpPr txBox="1"/>
          <p:nvPr/>
        </p:nvSpPr>
        <p:spPr>
          <a:xfrm>
            <a:off x="8160800" y="6303568"/>
            <a:ext cx="3999900" cy="5388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None/>
            </a:pPr>
            <a:r>
              <a:rPr lang="de-DE" sz="1100">
                <a:solidFill>
                  <a:schemeClr val="dk2"/>
                </a:solidFill>
                <a:latin typeface="Open Sans"/>
                <a:ea typeface="Open Sans"/>
                <a:cs typeface="Open Sans"/>
                <a:sym typeface="Open Sans"/>
              </a:rPr>
              <a:t>figure from </a:t>
            </a:r>
            <a:r>
              <a:rPr lang="de-DE" sz="1100" u="sng">
                <a:solidFill>
                  <a:schemeClr val="hlink"/>
                </a:solidFill>
                <a:latin typeface="Open Sans"/>
                <a:ea typeface="Open Sans"/>
                <a:cs typeface="Open Sans"/>
                <a:sym typeface="Open Sans"/>
                <a:hlinkClick r:id="rId4"/>
              </a:rPr>
              <a:t>http://introtodeeplearning...</a:t>
            </a:r>
            <a:r>
              <a:rPr lang="de-DE" sz="1900"/>
              <a:t>…</a:t>
            </a:r>
            <a:endParaRPr sz="1900"/>
          </a:p>
        </p:txBody>
      </p:sp>
      <p:pic>
        <p:nvPicPr>
          <p:cNvPr id="208" name="Google Shape;208;g2f699c3dad1_0_83"/>
          <p:cNvPicPr preferRelativeResize="0"/>
          <p:nvPr/>
        </p:nvPicPr>
        <p:blipFill rotWithShape="1">
          <a:blip r:embed="rId5">
            <a:alphaModFix/>
          </a:blip>
          <a:srcRect b="0" l="0" r="0" t="0"/>
          <a:stretch/>
        </p:blipFill>
        <p:spPr>
          <a:xfrm>
            <a:off x="168933" y="3399300"/>
            <a:ext cx="7346029" cy="3088833"/>
          </a:xfrm>
          <a:prstGeom prst="rect">
            <a:avLst/>
          </a:prstGeom>
          <a:noFill/>
          <a:ln>
            <a:noFill/>
          </a:ln>
        </p:spPr>
      </p:pic>
      <p:sp>
        <p:nvSpPr>
          <p:cNvPr id="209" name="Google Shape;209;g2f699c3dad1_0_83"/>
          <p:cNvSpPr txBox="1"/>
          <p:nvPr/>
        </p:nvSpPr>
        <p:spPr>
          <a:xfrm>
            <a:off x="3090539" y="5464426"/>
            <a:ext cx="279300" cy="292500"/>
          </a:xfrm>
          <a:prstGeom prst="rect">
            <a:avLst/>
          </a:prstGeom>
          <a:solidFill>
            <a:srgbClr val="0354FF"/>
          </a:solidFill>
          <a:ln>
            <a:noFill/>
          </a:ln>
        </p:spPr>
        <p:txBody>
          <a:bodyPr anchorCtr="0" anchor="t" bIns="0" lIns="0" spcFirstLastPara="1" rIns="0" wrap="square" tIns="0">
            <a:spAutoFit/>
          </a:bodyPr>
          <a:lstStyle/>
          <a:p>
            <a:pPr indent="0" lvl="0" marL="0" rtl="0" algn="ctr">
              <a:lnSpc>
                <a:spcPct val="115000"/>
              </a:lnSpc>
              <a:spcBef>
                <a:spcPts val="0"/>
              </a:spcBef>
              <a:spcAft>
                <a:spcPts val="1600"/>
              </a:spcAft>
              <a:buNone/>
            </a:pPr>
            <a:r>
              <a:rPr b="1" lang="de-DE" sz="1900">
                <a:solidFill>
                  <a:schemeClr val="lt1"/>
                </a:solidFill>
                <a:latin typeface="Open Sans"/>
                <a:ea typeface="Open Sans"/>
                <a:cs typeface="Open Sans"/>
                <a:sym typeface="Open Sans"/>
              </a:rPr>
              <a:t>μ</a:t>
            </a:r>
            <a:endParaRPr sz="1300">
              <a:solidFill>
                <a:schemeClr val="lt1"/>
              </a:solidFill>
            </a:endParaRPr>
          </a:p>
        </p:txBody>
      </p:sp>
      <p:sp>
        <p:nvSpPr>
          <p:cNvPr id="210" name="Google Shape;210;g2f699c3dad1_0_83"/>
          <p:cNvSpPr txBox="1"/>
          <p:nvPr/>
        </p:nvSpPr>
        <p:spPr>
          <a:xfrm>
            <a:off x="2273131" y="5489367"/>
            <a:ext cx="352500" cy="292500"/>
          </a:xfrm>
          <a:prstGeom prst="rect">
            <a:avLst/>
          </a:prstGeom>
          <a:solidFill>
            <a:srgbClr val="0354FF"/>
          </a:solidFill>
          <a:ln>
            <a:noFill/>
          </a:ln>
        </p:spPr>
        <p:txBody>
          <a:bodyPr anchorCtr="0" anchor="t" bIns="0" lIns="0" spcFirstLastPara="1" rIns="0" wrap="square" tIns="0">
            <a:spAutoFit/>
          </a:bodyPr>
          <a:lstStyle/>
          <a:p>
            <a:pPr indent="0" lvl="0" marL="0" rtl="0" algn="ctr">
              <a:lnSpc>
                <a:spcPct val="115000"/>
              </a:lnSpc>
              <a:spcBef>
                <a:spcPts val="0"/>
              </a:spcBef>
              <a:spcAft>
                <a:spcPts val="1600"/>
              </a:spcAft>
              <a:buNone/>
            </a:pPr>
            <a:r>
              <a:rPr b="1" lang="de-DE" sz="1900">
                <a:solidFill>
                  <a:schemeClr val="lt1"/>
                </a:solidFill>
                <a:latin typeface="Open Sans"/>
                <a:ea typeface="Open Sans"/>
                <a:cs typeface="Open Sans"/>
                <a:sym typeface="Open Sans"/>
              </a:rPr>
              <a:t>σ</a:t>
            </a:r>
            <a:endParaRPr sz="1300">
              <a:solidFill>
                <a:schemeClr val="lt1"/>
              </a:solidFill>
            </a:endParaRPr>
          </a:p>
        </p:txBody>
      </p:sp>
      <p:sp>
        <p:nvSpPr>
          <p:cNvPr id="211" name="Google Shape;211;g2f699c3dad1_0_83"/>
          <p:cNvSpPr txBox="1"/>
          <p:nvPr/>
        </p:nvSpPr>
        <p:spPr>
          <a:xfrm>
            <a:off x="3177802" y="4526281"/>
            <a:ext cx="1216800" cy="4464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1600"/>
              </a:spcAft>
              <a:buNone/>
            </a:pPr>
            <a:r>
              <a:rPr b="1" lang="de-DE" sz="1300">
                <a:solidFill>
                  <a:schemeClr val="lt1"/>
                </a:solidFill>
                <a:latin typeface="Open Sans"/>
                <a:ea typeface="Open Sans"/>
                <a:cs typeface="Open Sans"/>
                <a:sym typeface="Open Sans"/>
              </a:rPr>
              <a:t>=</a:t>
            </a:r>
            <a:r>
              <a:rPr b="1" lang="de-DE" sz="1300">
                <a:solidFill>
                  <a:schemeClr val="dk1"/>
                </a:solidFill>
                <a:latin typeface="Open Sans"/>
                <a:ea typeface="Open Sans"/>
                <a:cs typeface="Open Sans"/>
                <a:sym typeface="Open Sans"/>
              </a:rPr>
              <a:t>   μ + σ * </a:t>
            </a:r>
            <a:r>
              <a:rPr b="1" lang="de-DE" sz="1300">
                <a:solidFill>
                  <a:srgbClr val="FF3012"/>
                </a:solidFill>
                <a:latin typeface="Open Sans"/>
                <a:ea typeface="Open Sans"/>
                <a:cs typeface="Open Sans"/>
                <a:sym typeface="Open Sans"/>
              </a:rPr>
              <a:t>ε</a:t>
            </a:r>
            <a:endParaRPr sz="800">
              <a:solidFill>
                <a:srgbClr val="FF3012"/>
              </a:solidFill>
            </a:endParaRPr>
          </a:p>
        </p:txBody>
      </p:sp>
      <p:sp>
        <p:nvSpPr>
          <p:cNvPr id="212" name="Google Shape;212;g2f699c3dad1_0_83"/>
          <p:cNvSpPr/>
          <p:nvPr/>
        </p:nvSpPr>
        <p:spPr>
          <a:xfrm>
            <a:off x="1966600" y="4571733"/>
            <a:ext cx="920700" cy="2871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3" name="Google Shape;213;g2f699c3dad1_0_83"/>
          <p:cNvGrpSpPr/>
          <p:nvPr/>
        </p:nvGrpSpPr>
        <p:grpSpPr>
          <a:xfrm>
            <a:off x="2056632" y="2890397"/>
            <a:ext cx="799513" cy="1900933"/>
            <a:chOff x="1542512" y="2167852"/>
            <a:chExt cx="599650" cy="1425735"/>
          </a:xfrm>
        </p:grpSpPr>
        <p:sp>
          <p:nvSpPr>
            <p:cNvPr id="214" name="Google Shape;214;g2f699c3dad1_0_83"/>
            <p:cNvSpPr/>
            <p:nvPr/>
          </p:nvSpPr>
          <p:spPr>
            <a:xfrm>
              <a:off x="1887050" y="2571750"/>
              <a:ext cx="209400" cy="634200"/>
            </a:xfrm>
            <a:prstGeom prst="downArrow">
              <a:avLst>
                <a:gd fmla="val 50000" name="adj1"/>
                <a:gd fmla="val 50000" name="adj2"/>
              </a:avLst>
            </a:prstGeom>
            <a:solidFill>
              <a:srgbClr val="CC000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215" name="Google Shape;215;g2f699c3dad1_0_83"/>
            <p:cNvSpPr/>
            <p:nvPr/>
          </p:nvSpPr>
          <p:spPr>
            <a:xfrm>
              <a:off x="1819062" y="3254887"/>
              <a:ext cx="323100" cy="338700"/>
            </a:xfrm>
            <a:prstGeom prst="mathMultiply">
              <a:avLst>
                <a:gd fmla="val 23520" name="adj1"/>
              </a:avLst>
            </a:prstGeom>
            <a:solidFill>
              <a:srgbClr val="CC000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 name="Google Shape;216;g2f699c3dad1_0_83"/>
            <p:cNvSpPr txBox="1"/>
            <p:nvPr/>
          </p:nvSpPr>
          <p:spPr>
            <a:xfrm rot="-5400000">
              <a:off x="1070012" y="2640352"/>
              <a:ext cx="1360500" cy="4155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1600"/>
                </a:spcAft>
                <a:buNone/>
              </a:pPr>
              <a:r>
                <a:rPr lang="de-DE" sz="2000">
                  <a:solidFill>
                    <a:srgbClr val="CC0000"/>
                  </a:solidFill>
                  <a:latin typeface="Open Sans"/>
                  <a:ea typeface="Open Sans"/>
                  <a:cs typeface="Open Sans"/>
                  <a:sym typeface="Open Sans"/>
                </a:rPr>
                <a:t>backprop.</a:t>
              </a:r>
              <a:endParaRPr sz="1500">
                <a:solidFill>
                  <a:srgbClr val="CC0000"/>
                </a:solidFill>
              </a:endParaRPr>
            </a:p>
          </p:txBody>
        </p:sp>
      </p:grpSp>
      <p:sp>
        <p:nvSpPr>
          <p:cNvPr id="217" name="Google Shape;217;g2f699c3dad1_0_83"/>
          <p:cNvSpPr txBox="1"/>
          <p:nvPr/>
        </p:nvSpPr>
        <p:spPr>
          <a:xfrm>
            <a:off x="6007754" y="4526280"/>
            <a:ext cx="1216800" cy="446400"/>
          </a:xfrm>
          <a:prstGeom prst="rect">
            <a:avLst/>
          </a:prstGeom>
          <a:solidFill>
            <a:schemeClr val="lt1"/>
          </a:solid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1600"/>
              </a:spcAft>
              <a:buNone/>
            </a:pPr>
            <a:r>
              <a:rPr b="1" lang="de-DE" sz="1300">
                <a:solidFill>
                  <a:schemeClr val="dk1"/>
                </a:solidFill>
                <a:latin typeface="Open Sans"/>
                <a:ea typeface="Open Sans"/>
                <a:cs typeface="Open Sans"/>
                <a:sym typeface="Open Sans"/>
              </a:rPr>
              <a:t>z=g(μ, σ, </a:t>
            </a:r>
            <a:r>
              <a:rPr b="1" lang="de-DE" sz="1300">
                <a:solidFill>
                  <a:srgbClr val="FF3012"/>
                </a:solidFill>
                <a:latin typeface="Open Sans"/>
                <a:ea typeface="Open Sans"/>
                <a:cs typeface="Open Sans"/>
                <a:sym typeface="Open Sans"/>
              </a:rPr>
              <a:t>ε</a:t>
            </a:r>
            <a:r>
              <a:rPr b="1" lang="de-DE" sz="1300">
                <a:solidFill>
                  <a:schemeClr val="dk1"/>
                </a:solidFill>
                <a:latin typeface="Open Sans"/>
                <a:ea typeface="Open Sans"/>
                <a:cs typeface="Open Sans"/>
                <a:sym typeface="Open Sans"/>
              </a:rPr>
              <a:t>)</a:t>
            </a:r>
            <a:endParaRPr sz="800">
              <a:solidFill>
                <a:schemeClr val="dk1"/>
              </a:solidFill>
            </a:endParaRPr>
          </a:p>
        </p:txBody>
      </p:sp>
      <p:sp>
        <p:nvSpPr>
          <p:cNvPr id="218" name="Google Shape;218;g2f699c3dad1_0_83"/>
          <p:cNvSpPr txBox="1"/>
          <p:nvPr/>
        </p:nvSpPr>
        <p:spPr>
          <a:xfrm>
            <a:off x="4743583" y="5504217"/>
            <a:ext cx="352500" cy="292500"/>
          </a:xfrm>
          <a:prstGeom prst="rect">
            <a:avLst/>
          </a:prstGeom>
          <a:solidFill>
            <a:srgbClr val="0354FF"/>
          </a:solidFill>
          <a:ln>
            <a:noFill/>
          </a:ln>
        </p:spPr>
        <p:txBody>
          <a:bodyPr anchorCtr="0" anchor="t" bIns="0" lIns="0" spcFirstLastPara="1" rIns="0" wrap="square" tIns="0">
            <a:spAutoFit/>
          </a:bodyPr>
          <a:lstStyle/>
          <a:p>
            <a:pPr indent="0" lvl="0" marL="0" rtl="0" algn="ctr">
              <a:lnSpc>
                <a:spcPct val="115000"/>
              </a:lnSpc>
              <a:spcBef>
                <a:spcPts val="0"/>
              </a:spcBef>
              <a:spcAft>
                <a:spcPts val="1600"/>
              </a:spcAft>
              <a:buNone/>
            </a:pPr>
            <a:r>
              <a:rPr b="1" lang="de-DE" sz="1900">
                <a:solidFill>
                  <a:schemeClr val="lt1"/>
                </a:solidFill>
                <a:latin typeface="Open Sans"/>
                <a:ea typeface="Open Sans"/>
                <a:cs typeface="Open Sans"/>
                <a:sym typeface="Open Sans"/>
              </a:rPr>
              <a:t>σ</a:t>
            </a:r>
            <a:endParaRPr sz="1300">
              <a:solidFill>
                <a:schemeClr val="lt1"/>
              </a:solidFill>
            </a:endParaRPr>
          </a:p>
        </p:txBody>
      </p:sp>
      <p:sp>
        <p:nvSpPr>
          <p:cNvPr id="219" name="Google Shape;219;g2f699c3dad1_0_83"/>
          <p:cNvSpPr txBox="1"/>
          <p:nvPr/>
        </p:nvSpPr>
        <p:spPr>
          <a:xfrm>
            <a:off x="5558640" y="5474574"/>
            <a:ext cx="279300" cy="292500"/>
          </a:xfrm>
          <a:prstGeom prst="rect">
            <a:avLst/>
          </a:prstGeom>
          <a:solidFill>
            <a:srgbClr val="0354FF"/>
          </a:solidFill>
          <a:ln>
            <a:noFill/>
          </a:ln>
        </p:spPr>
        <p:txBody>
          <a:bodyPr anchorCtr="0" anchor="t" bIns="0" lIns="0" spcFirstLastPara="1" rIns="0" wrap="square" tIns="0">
            <a:spAutoFit/>
          </a:bodyPr>
          <a:lstStyle/>
          <a:p>
            <a:pPr indent="0" lvl="0" marL="0" rtl="0" algn="ctr">
              <a:lnSpc>
                <a:spcPct val="115000"/>
              </a:lnSpc>
              <a:spcBef>
                <a:spcPts val="0"/>
              </a:spcBef>
              <a:spcAft>
                <a:spcPts val="1600"/>
              </a:spcAft>
              <a:buNone/>
            </a:pPr>
            <a:r>
              <a:rPr b="1" lang="de-DE" sz="1900">
                <a:solidFill>
                  <a:schemeClr val="lt1"/>
                </a:solidFill>
                <a:latin typeface="Open Sans"/>
                <a:ea typeface="Open Sans"/>
                <a:cs typeface="Open Sans"/>
                <a:sym typeface="Open Sans"/>
              </a:rPr>
              <a:t>μ</a:t>
            </a:r>
            <a:endParaRPr sz="1300">
              <a:solidFill>
                <a:schemeClr val="lt1"/>
              </a:solidFill>
            </a:endParaRPr>
          </a:p>
        </p:txBody>
      </p:sp>
      <p:pic>
        <p:nvPicPr>
          <p:cNvPr id="220" name="Google Shape;220;g2f699c3dad1_0_83"/>
          <p:cNvPicPr preferRelativeResize="0"/>
          <p:nvPr/>
        </p:nvPicPr>
        <p:blipFill>
          <a:blip r:embed="rId6">
            <a:alphaModFix/>
          </a:blip>
          <a:stretch>
            <a:fillRect/>
          </a:stretch>
        </p:blipFill>
        <p:spPr>
          <a:xfrm>
            <a:off x="3894134" y="3326759"/>
            <a:ext cx="1451317" cy="2598327"/>
          </a:xfrm>
          <a:prstGeom prst="rect">
            <a:avLst/>
          </a:prstGeom>
          <a:noFill/>
          <a:ln>
            <a:noFill/>
          </a:ln>
        </p:spPr>
      </p:pic>
      <p:grpSp>
        <p:nvGrpSpPr>
          <p:cNvPr id="221" name="Google Shape;221;g2f699c3dad1_0_83"/>
          <p:cNvGrpSpPr/>
          <p:nvPr/>
        </p:nvGrpSpPr>
        <p:grpSpPr>
          <a:xfrm rot="-2530022">
            <a:off x="6573375" y="4791172"/>
            <a:ext cx="447221" cy="923726"/>
            <a:chOff x="1802753" y="2571756"/>
            <a:chExt cx="335400" cy="692763"/>
          </a:xfrm>
        </p:grpSpPr>
        <p:sp>
          <p:nvSpPr>
            <p:cNvPr id="222" name="Google Shape;222;g2f699c3dad1_0_83"/>
            <p:cNvSpPr/>
            <p:nvPr/>
          </p:nvSpPr>
          <p:spPr>
            <a:xfrm>
              <a:off x="1887051" y="2571756"/>
              <a:ext cx="121500" cy="412800"/>
            </a:xfrm>
            <a:prstGeom prst="downArrow">
              <a:avLst>
                <a:gd fmla="val 50000" name="adj1"/>
                <a:gd fmla="val 50000" name="adj2"/>
              </a:avLst>
            </a:prstGeom>
            <a:solidFill>
              <a:srgbClr val="CC000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223" name="Google Shape;223;g2f699c3dad1_0_83"/>
            <p:cNvSpPr/>
            <p:nvPr/>
          </p:nvSpPr>
          <p:spPr>
            <a:xfrm rot="2531187">
              <a:off x="1871056" y="2953898"/>
              <a:ext cx="198795" cy="280142"/>
            </a:xfrm>
            <a:prstGeom prst="mathMultiply">
              <a:avLst>
                <a:gd fmla="val 23520" name="adj1"/>
              </a:avLst>
            </a:prstGeom>
            <a:solidFill>
              <a:srgbClr val="CC000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f699c3dad1_0_106"/>
          <p:cNvSpPr txBox="1"/>
          <p:nvPr>
            <p:ph idx="1" type="body"/>
          </p:nvPr>
        </p:nvSpPr>
        <p:spPr>
          <a:xfrm>
            <a:off x="415600" y="1605533"/>
            <a:ext cx="11218500" cy="5074800"/>
          </a:xfrm>
          <a:prstGeom prst="rect">
            <a:avLst/>
          </a:prstGeom>
        </p:spPr>
        <p:txBody>
          <a:bodyPr anchorCtr="0" anchor="t" bIns="45700" lIns="91425" spcFirstLastPara="1" rIns="91425" wrap="square" tIns="45700">
            <a:normAutofit/>
          </a:bodyPr>
          <a:lstStyle/>
          <a:p>
            <a:pPr indent="-482600" lvl="0" marL="609600" rtl="0" algn="l">
              <a:spcBef>
                <a:spcPts val="1000"/>
              </a:spcBef>
              <a:spcAft>
                <a:spcPts val="0"/>
              </a:spcAft>
              <a:buSzPts val="2800"/>
              <a:buChar char="•"/>
            </a:pPr>
            <a:r>
              <a:rPr lang="de-DE"/>
              <a:t>To train a VAE, we need to maximize the likelihood of the observed data 'x' given the model parameters 'θ'. However, directly computing p(x | z, θ) is not feasible because we do not have access to the “true” latent variables 'z', and the encoding process is not perfectly reversible.</a:t>
            </a:r>
            <a:endParaRPr/>
          </a:p>
          <a:p>
            <a:pPr indent="-482600" lvl="0" marL="609600" rtl="0" algn="l">
              <a:spcBef>
                <a:spcPts val="1000"/>
              </a:spcBef>
              <a:spcAft>
                <a:spcPts val="0"/>
              </a:spcAft>
              <a:buSzPts val="2800"/>
              <a:buChar char="•"/>
            </a:pPr>
            <a:r>
              <a:rPr lang="de-DE"/>
              <a:t>Instead, VAEs use the Evidence Lower Bound (ELBO) as an approximation to the log-likelihood. The ELBO involves two terms: the expected log-likelihood of the data given the latent space (decoder part) and the negative KL divergence between the approximate posterior (encoded distribution) and the prior distribution over the latent space.</a:t>
            </a:r>
            <a:endParaRPr/>
          </a:p>
        </p:txBody>
      </p:sp>
      <p:sp>
        <p:nvSpPr>
          <p:cNvPr id="229" name="Google Shape;229;g2f699c3dad1_0_106"/>
          <p:cNvSpPr txBox="1"/>
          <p:nvPr>
            <p:ph type="title"/>
          </p:nvPr>
        </p:nvSpPr>
        <p:spPr>
          <a:xfrm>
            <a:off x="415600" y="391600"/>
            <a:ext cx="11360700" cy="1108500"/>
          </a:xfrm>
          <a:prstGeom prst="rect">
            <a:avLst/>
          </a:prstGeom>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lang="de-DE" sz="3600">
                <a:solidFill>
                  <a:schemeClr val="dk2"/>
                </a:solidFill>
                <a:latin typeface="Calibri"/>
                <a:ea typeface="Calibri"/>
                <a:cs typeface="Calibri"/>
                <a:sym typeface="Calibri"/>
              </a:rPr>
              <a:t>VAE Loss as ELBO</a:t>
            </a:r>
            <a:endParaRPr b="1" sz="3600">
              <a:solidFill>
                <a:schemeClr val="dk2"/>
              </a:solidFill>
              <a:latin typeface="Calibri"/>
              <a:ea typeface="Calibri"/>
              <a:cs typeface="Calibri"/>
              <a:sym typeface="Calibri"/>
            </a:endParaRPr>
          </a:p>
        </p:txBody>
      </p:sp>
      <p:pic>
        <p:nvPicPr>
          <p:cNvPr id="230" name="Google Shape;230;g2f699c3dad1_0_106"/>
          <p:cNvPicPr preferRelativeResize="0"/>
          <p:nvPr/>
        </p:nvPicPr>
        <p:blipFill rotWithShape="1">
          <a:blip r:embed="rId3">
            <a:alphaModFix/>
          </a:blip>
          <a:srcRect b="0" l="0" r="0" t="86699"/>
          <a:stretch/>
        </p:blipFill>
        <p:spPr>
          <a:xfrm>
            <a:off x="627567" y="5539793"/>
            <a:ext cx="9548496" cy="674967"/>
          </a:xfrm>
          <a:prstGeom prst="rect">
            <a:avLst/>
          </a:prstGeom>
          <a:noFill/>
          <a:ln>
            <a:noFill/>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f699c3dad1_0_112"/>
          <p:cNvSpPr txBox="1"/>
          <p:nvPr>
            <p:ph idx="1" type="body"/>
          </p:nvPr>
        </p:nvSpPr>
        <p:spPr>
          <a:xfrm>
            <a:off x="415600" y="1605533"/>
            <a:ext cx="11218500" cy="5074800"/>
          </a:xfrm>
          <a:prstGeom prst="rect">
            <a:avLst/>
          </a:prstGeom>
        </p:spPr>
        <p:txBody>
          <a:bodyPr anchorCtr="0" anchor="t" bIns="45700" lIns="91425" spcFirstLastPara="1" rIns="91425" wrap="square" tIns="45700">
            <a:normAutofit/>
          </a:bodyPr>
          <a:lstStyle/>
          <a:p>
            <a:pPr indent="-482600" lvl="0" marL="609600" rtl="0" algn="l">
              <a:spcBef>
                <a:spcPts val="1000"/>
              </a:spcBef>
              <a:spcAft>
                <a:spcPts val="0"/>
              </a:spcAft>
              <a:buSzPts val="2800"/>
              <a:buChar char="•"/>
            </a:pPr>
            <a:r>
              <a:rPr lang="de-DE"/>
              <a:t>By maximizing the ELBO, the VAE effectively encourages the latent space to be structured and follow the prior distribution (usually a standard normal distribution), and it encourages the decoder to generate data that is similar to the observed data.</a:t>
            </a:r>
            <a:endParaRPr/>
          </a:p>
          <a:p>
            <a:pPr indent="-482600" lvl="0" marL="609600" rtl="0" algn="l">
              <a:spcBef>
                <a:spcPts val="1000"/>
              </a:spcBef>
              <a:spcAft>
                <a:spcPts val="0"/>
              </a:spcAft>
              <a:buSzPts val="2800"/>
              <a:buChar char="•"/>
            </a:pPr>
            <a:r>
              <a:rPr lang="de-DE"/>
              <a:t>The inability to directly calculate p(x|z, θ) due to the non-invertibility of the encoder is the reason why VAEs use ELBO for training instead of maximum likelihood.</a:t>
            </a:r>
            <a:endParaRPr/>
          </a:p>
        </p:txBody>
      </p:sp>
      <p:sp>
        <p:nvSpPr>
          <p:cNvPr id="236" name="Google Shape;236;g2f699c3dad1_0_112"/>
          <p:cNvSpPr txBox="1"/>
          <p:nvPr>
            <p:ph type="title"/>
          </p:nvPr>
        </p:nvSpPr>
        <p:spPr>
          <a:xfrm>
            <a:off x="415600" y="391600"/>
            <a:ext cx="11360700" cy="1108500"/>
          </a:xfrm>
          <a:prstGeom prst="rect">
            <a:avLst/>
          </a:prstGeom>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lang="de-DE" sz="3600">
                <a:solidFill>
                  <a:schemeClr val="dk2"/>
                </a:solidFill>
                <a:latin typeface="Calibri"/>
                <a:ea typeface="Calibri"/>
                <a:cs typeface="Calibri"/>
                <a:sym typeface="Calibri"/>
              </a:rPr>
              <a:t>VAE Loss as ELBO</a:t>
            </a:r>
            <a:endParaRPr b="1" sz="3600">
              <a:solidFill>
                <a:schemeClr val="dk2"/>
              </a:solidFill>
              <a:latin typeface="Calibri"/>
              <a:ea typeface="Calibri"/>
              <a:cs typeface="Calibri"/>
              <a:sym typeface="Calibri"/>
            </a:endParaRPr>
          </a:p>
        </p:txBody>
      </p:sp>
      <p:pic>
        <p:nvPicPr>
          <p:cNvPr id="237" name="Google Shape;237;g2f699c3dad1_0_112"/>
          <p:cNvPicPr preferRelativeResize="0"/>
          <p:nvPr/>
        </p:nvPicPr>
        <p:blipFill rotWithShape="1">
          <a:blip r:embed="rId3">
            <a:alphaModFix/>
          </a:blip>
          <a:srcRect b="0" l="0" r="0" t="86699"/>
          <a:stretch/>
        </p:blipFill>
        <p:spPr>
          <a:xfrm>
            <a:off x="627567" y="5539793"/>
            <a:ext cx="9548496" cy="674967"/>
          </a:xfrm>
          <a:prstGeom prst="rect">
            <a:avLst/>
          </a:prstGeom>
          <a:noFill/>
          <a:ln>
            <a:noFill/>
          </a:ln>
        </p:spPr>
      </p:pic>
      <p:sp>
        <p:nvSpPr>
          <p:cNvPr id="238" name="Google Shape;238;g2f699c3dad1_0_112"/>
          <p:cNvSpPr/>
          <p:nvPr/>
        </p:nvSpPr>
        <p:spPr>
          <a:xfrm>
            <a:off x="2146167" y="4857067"/>
            <a:ext cx="6664500" cy="13575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9" name="Google Shape;239;g2f699c3dad1_0_112"/>
          <p:cNvGrpSpPr/>
          <p:nvPr/>
        </p:nvGrpSpPr>
        <p:grpSpPr>
          <a:xfrm>
            <a:off x="2679961" y="4813987"/>
            <a:ext cx="6677033" cy="1494796"/>
            <a:chOff x="2162425" y="2391350"/>
            <a:chExt cx="5007900" cy="1121125"/>
          </a:xfrm>
        </p:grpSpPr>
        <p:sp>
          <p:nvSpPr>
            <p:cNvPr id="240" name="Google Shape;240;g2f699c3dad1_0_112"/>
            <p:cNvSpPr/>
            <p:nvPr/>
          </p:nvSpPr>
          <p:spPr>
            <a:xfrm>
              <a:off x="3896250" y="2391350"/>
              <a:ext cx="894300" cy="10788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b="1" i="1" lang="de-DE" sz="1900">
                  <a:latin typeface="Times New Roman"/>
                  <a:ea typeface="Times New Roman"/>
                  <a:cs typeface="Times New Roman"/>
                  <a:sym typeface="Times New Roman"/>
                </a:rPr>
                <a:t>p</a:t>
              </a:r>
              <a:r>
                <a:rPr lang="de-DE" sz="1900">
                  <a:latin typeface="Times New Roman"/>
                  <a:ea typeface="Times New Roman"/>
                  <a:cs typeface="Times New Roman"/>
                  <a:sym typeface="Times New Roman"/>
                </a:rPr>
                <a:t>(</a:t>
              </a:r>
              <a:r>
                <a:rPr b="1" lang="de-DE" sz="1900">
                  <a:latin typeface="Times New Roman"/>
                  <a:ea typeface="Times New Roman"/>
                  <a:cs typeface="Times New Roman"/>
                  <a:sym typeface="Times New Roman"/>
                </a:rPr>
                <a:t>x</a:t>
              </a:r>
              <a:r>
                <a:rPr lang="de-DE" sz="1900">
                  <a:latin typeface="Times New Roman"/>
                  <a:ea typeface="Times New Roman"/>
                  <a:cs typeface="Times New Roman"/>
                  <a:sym typeface="Times New Roman"/>
                </a:rPr>
                <a:t>|</a:t>
              </a:r>
              <a:r>
                <a:rPr b="1" i="1" lang="de-DE" sz="1900">
                  <a:latin typeface="Times New Roman"/>
                  <a:ea typeface="Times New Roman"/>
                  <a:cs typeface="Times New Roman"/>
                  <a:sym typeface="Times New Roman"/>
                </a:rPr>
                <a:t>z</a:t>
              </a:r>
              <a:r>
                <a:rPr lang="de-DE" sz="1900">
                  <a:latin typeface="Times New Roman"/>
                  <a:ea typeface="Times New Roman"/>
                  <a:cs typeface="Times New Roman"/>
                  <a:sym typeface="Times New Roman"/>
                </a:rPr>
                <a:t>,</a:t>
              </a:r>
              <a:r>
                <a:rPr b="1" lang="de-DE" sz="1900">
                  <a:latin typeface="Times New Roman"/>
                  <a:ea typeface="Times New Roman"/>
                  <a:cs typeface="Times New Roman"/>
                  <a:sym typeface="Times New Roman"/>
                </a:rPr>
                <a:t>𝜃</a:t>
              </a:r>
              <a:r>
                <a:rPr lang="de-DE" sz="1900">
                  <a:latin typeface="Times New Roman"/>
                  <a:ea typeface="Times New Roman"/>
                  <a:cs typeface="Times New Roman"/>
                  <a:sym typeface="Times New Roman"/>
                </a:rPr>
                <a:t>)</a:t>
              </a:r>
              <a:endParaRPr sz="1900">
                <a:latin typeface="Times New Roman"/>
                <a:ea typeface="Times New Roman"/>
                <a:cs typeface="Times New Roman"/>
                <a:sym typeface="Times New Roman"/>
              </a:endParaRPr>
            </a:p>
          </p:txBody>
        </p:sp>
        <p:sp>
          <p:nvSpPr>
            <p:cNvPr id="241" name="Google Shape;241;g2f699c3dad1_0_112"/>
            <p:cNvSpPr/>
            <p:nvPr/>
          </p:nvSpPr>
          <p:spPr>
            <a:xfrm>
              <a:off x="4781775" y="2675417"/>
              <a:ext cx="786650" cy="243025"/>
            </a:xfrm>
            <a:custGeom>
              <a:rect b="b" l="l" r="r" t="t"/>
              <a:pathLst>
                <a:path extrusionOk="0" h="9721" w="31466">
                  <a:moveTo>
                    <a:pt x="0" y="9721"/>
                  </a:moveTo>
                  <a:cubicBezTo>
                    <a:pt x="2259" y="8108"/>
                    <a:pt x="8311" y="201"/>
                    <a:pt x="13555" y="40"/>
                  </a:cubicBezTo>
                  <a:cubicBezTo>
                    <a:pt x="18799" y="-121"/>
                    <a:pt x="28481" y="7301"/>
                    <a:pt x="31466" y="8753"/>
                  </a:cubicBezTo>
                </a:path>
              </a:pathLst>
            </a:custGeom>
            <a:noFill/>
            <a:ln cap="flat" cmpd="sng" w="9525">
              <a:solidFill>
                <a:srgbClr val="000000"/>
              </a:solidFill>
              <a:prstDash val="solid"/>
              <a:round/>
              <a:headEnd len="med" w="med" type="none"/>
              <a:tailEnd len="med" w="med" type="triangle"/>
            </a:ln>
          </p:spPr>
        </p:sp>
        <p:grpSp>
          <p:nvGrpSpPr>
            <p:cNvPr id="242" name="Google Shape;242;g2f699c3dad1_0_112"/>
            <p:cNvGrpSpPr/>
            <p:nvPr/>
          </p:nvGrpSpPr>
          <p:grpSpPr>
            <a:xfrm>
              <a:off x="2162425" y="2523025"/>
              <a:ext cx="1185800" cy="738249"/>
              <a:chOff x="2467225" y="3666025"/>
              <a:chExt cx="1185800" cy="738249"/>
            </a:xfrm>
          </p:grpSpPr>
          <p:pic>
            <p:nvPicPr>
              <p:cNvPr id="243" name="Google Shape;243;g2f699c3dad1_0_112"/>
              <p:cNvPicPr preferRelativeResize="0"/>
              <p:nvPr/>
            </p:nvPicPr>
            <p:blipFill rotWithShape="1">
              <a:blip r:embed="rId4">
                <a:alphaModFix/>
              </a:blip>
              <a:srcRect b="-1553" l="0" r="55080" t="68296"/>
              <a:stretch/>
            </p:blipFill>
            <p:spPr>
              <a:xfrm>
                <a:off x="2467225" y="3666025"/>
                <a:ext cx="1185800" cy="738249"/>
              </a:xfrm>
              <a:prstGeom prst="rect">
                <a:avLst/>
              </a:prstGeom>
              <a:noFill/>
              <a:ln>
                <a:noFill/>
              </a:ln>
            </p:spPr>
          </p:pic>
          <p:sp>
            <p:nvSpPr>
              <p:cNvPr id="244" name="Google Shape;244;g2f699c3dad1_0_112"/>
              <p:cNvSpPr txBox="1"/>
              <p:nvPr/>
            </p:nvSpPr>
            <p:spPr>
              <a:xfrm>
                <a:off x="2809577" y="3909038"/>
                <a:ext cx="525300" cy="4041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i="1" lang="de-DE" sz="1900">
                    <a:solidFill>
                      <a:srgbClr val="000000"/>
                    </a:solidFill>
                    <a:latin typeface="Times New Roman"/>
                    <a:ea typeface="Times New Roman"/>
                    <a:cs typeface="Times New Roman"/>
                    <a:sym typeface="Times New Roman"/>
                  </a:rPr>
                  <a:t>z</a:t>
                </a:r>
                <a:endParaRPr sz="1900"/>
              </a:p>
            </p:txBody>
          </p:sp>
        </p:grpSp>
        <p:sp>
          <p:nvSpPr>
            <p:cNvPr id="245" name="Google Shape;245;g2f699c3dad1_0_112"/>
            <p:cNvSpPr/>
            <p:nvPr/>
          </p:nvSpPr>
          <p:spPr>
            <a:xfrm>
              <a:off x="3026925" y="3269425"/>
              <a:ext cx="871375" cy="243050"/>
            </a:xfrm>
            <a:custGeom>
              <a:rect b="b" l="l" r="r" t="t"/>
              <a:pathLst>
                <a:path extrusionOk="0" h="9722" w="34855">
                  <a:moveTo>
                    <a:pt x="0" y="968"/>
                  </a:moveTo>
                  <a:cubicBezTo>
                    <a:pt x="3712" y="2420"/>
                    <a:pt x="16460" y="9843"/>
                    <a:pt x="22269" y="9682"/>
                  </a:cubicBezTo>
                  <a:cubicBezTo>
                    <a:pt x="28078" y="9521"/>
                    <a:pt x="32757" y="1614"/>
                    <a:pt x="34855" y="0"/>
                  </a:cubicBezTo>
                </a:path>
              </a:pathLst>
            </a:custGeom>
            <a:noFill/>
            <a:ln cap="flat" cmpd="sng" w="9525">
              <a:solidFill>
                <a:srgbClr val="000000"/>
              </a:solidFill>
              <a:prstDash val="solid"/>
              <a:round/>
              <a:headEnd len="med" w="med" type="none"/>
              <a:tailEnd len="med" w="med" type="triangle"/>
            </a:ln>
          </p:spPr>
        </p:sp>
        <p:grpSp>
          <p:nvGrpSpPr>
            <p:cNvPr id="246" name="Google Shape;246;g2f699c3dad1_0_112"/>
            <p:cNvGrpSpPr/>
            <p:nvPr/>
          </p:nvGrpSpPr>
          <p:grpSpPr>
            <a:xfrm>
              <a:off x="5592625" y="2523025"/>
              <a:ext cx="1577700" cy="740550"/>
              <a:chOff x="5821225" y="3513625"/>
              <a:chExt cx="1577700" cy="740550"/>
            </a:xfrm>
          </p:grpSpPr>
          <p:grpSp>
            <p:nvGrpSpPr>
              <p:cNvPr id="247" name="Google Shape;247;g2f699c3dad1_0_112"/>
              <p:cNvGrpSpPr/>
              <p:nvPr/>
            </p:nvGrpSpPr>
            <p:grpSpPr>
              <a:xfrm>
                <a:off x="6213125" y="3513625"/>
                <a:ext cx="1185800" cy="738249"/>
                <a:chOff x="2467225" y="3666025"/>
                <a:chExt cx="1185800" cy="738249"/>
              </a:xfrm>
            </p:grpSpPr>
            <p:pic>
              <p:nvPicPr>
                <p:cNvPr id="248" name="Google Shape;248;g2f699c3dad1_0_112"/>
                <p:cNvPicPr preferRelativeResize="0"/>
                <p:nvPr/>
              </p:nvPicPr>
              <p:blipFill rotWithShape="1">
                <a:blip r:embed="rId4">
                  <a:alphaModFix/>
                </a:blip>
                <a:srcRect b="0" l="55080" r="0" t="66743"/>
                <a:stretch/>
              </p:blipFill>
              <p:spPr>
                <a:xfrm>
                  <a:off x="2467225" y="3666025"/>
                  <a:ext cx="1185800" cy="738249"/>
                </a:xfrm>
                <a:prstGeom prst="rect">
                  <a:avLst/>
                </a:prstGeom>
                <a:noFill/>
                <a:ln>
                  <a:noFill/>
                </a:ln>
              </p:spPr>
            </p:pic>
            <p:sp>
              <p:nvSpPr>
                <p:cNvPr id="249" name="Google Shape;249;g2f699c3dad1_0_112"/>
                <p:cNvSpPr txBox="1"/>
                <p:nvPr/>
              </p:nvSpPr>
              <p:spPr>
                <a:xfrm>
                  <a:off x="2620870" y="3680438"/>
                  <a:ext cx="525300" cy="4041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de-DE" sz="1900">
                      <a:solidFill>
                        <a:srgbClr val="000000"/>
                      </a:solidFill>
                      <a:latin typeface="Times New Roman"/>
                      <a:ea typeface="Times New Roman"/>
                      <a:cs typeface="Times New Roman"/>
                      <a:sym typeface="Times New Roman"/>
                    </a:rPr>
                    <a:t>x</a:t>
                  </a:r>
                  <a:endParaRPr sz="1900"/>
                </a:p>
              </p:txBody>
            </p:sp>
          </p:grpSp>
          <p:pic>
            <p:nvPicPr>
              <p:cNvPr id="250" name="Google Shape;250;g2f699c3dad1_0_112"/>
              <p:cNvPicPr preferRelativeResize="0"/>
              <p:nvPr/>
            </p:nvPicPr>
            <p:blipFill rotWithShape="1">
              <a:blip r:embed="rId4">
                <a:alphaModFix/>
              </a:blip>
              <a:srcRect b="50179" l="71322" r="3006" t="19833"/>
              <a:stretch/>
            </p:blipFill>
            <p:spPr>
              <a:xfrm>
                <a:off x="5821225" y="3588525"/>
                <a:ext cx="677724" cy="665650"/>
              </a:xfrm>
              <a:prstGeom prst="rect">
                <a:avLst/>
              </a:prstGeom>
              <a:noFill/>
              <a:ln>
                <a:noFill/>
              </a:ln>
            </p:spPr>
          </p:pic>
        </p:grpSp>
      </p:gr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f699c3dad1_0_131"/>
          <p:cNvSpPr txBox="1"/>
          <p:nvPr>
            <p:ph idx="1" type="body"/>
          </p:nvPr>
        </p:nvSpPr>
        <p:spPr>
          <a:xfrm>
            <a:off x="415600" y="1605533"/>
            <a:ext cx="11218500" cy="5074800"/>
          </a:xfrm>
          <a:prstGeom prst="rect">
            <a:avLst/>
          </a:prstGeom>
        </p:spPr>
        <p:txBody>
          <a:bodyPr anchorCtr="0" anchor="t" bIns="45700" lIns="91425" spcFirstLastPara="1" rIns="91425" wrap="square" tIns="45700">
            <a:normAutofit/>
          </a:bodyPr>
          <a:lstStyle/>
          <a:p>
            <a:pPr indent="-482600" lvl="0" marL="609600" rtl="0" algn="l">
              <a:spcBef>
                <a:spcPts val="1000"/>
              </a:spcBef>
              <a:spcAft>
                <a:spcPts val="0"/>
              </a:spcAft>
              <a:buSzPts val="2800"/>
              <a:buChar char="•"/>
            </a:pPr>
            <a:r>
              <a:rPr lang="de-DE"/>
              <a:t>So we know how to backprop a VAE. Ready for training then!</a:t>
            </a:r>
            <a:endParaRPr/>
          </a:p>
          <a:p>
            <a:pPr indent="-482600" lvl="0" marL="609600" rtl="0" algn="l">
              <a:spcBef>
                <a:spcPts val="1000"/>
              </a:spcBef>
              <a:spcAft>
                <a:spcPts val="0"/>
              </a:spcAft>
              <a:buSzPts val="2800"/>
              <a:buChar char="•"/>
            </a:pPr>
            <a:r>
              <a:rPr lang="de-DE"/>
              <a:t>During training, VAEs has two optimization goals:</a:t>
            </a:r>
            <a:endParaRPr/>
          </a:p>
          <a:p>
            <a:pPr indent="-457200" lvl="1" marL="1219200" rtl="0" algn="l">
              <a:spcBef>
                <a:spcPts val="500"/>
              </a:spcBef>
              <a:spcAft>
                <a:spcPts val="0"/>
              </a:spcAft>
              <a:buSzPts val="2400"/>
              <a:buChar char="•"/>
            </a:pPr>
            <a:r>
              <a:rPr lang="de-DE"/>
              <a:t>minimize the reconstruction error (similar to traditional autoencoders) </a:t>
            </a:r>
            <a:endParaRPr/>
          </a:p>
          <a:p>
            <a:pPr indent="-457200" lvl="1" marL="1219200" rtl="0" algn="l">
              <a:spcBef>
                <a:spcPts val="500"/>
              </a:spcBef>
              <a:spcAft>
                <a:spcPts val="0"/>
              </a:spcAft>
              <a:buSzPts val="2400"/>
              <a:buChar char="•"/>
            </a:pPr>
            <a:r>
              <a:rPr lang="de-DE"/>
              <a:t>and to ensure that the generated latent vectors follow the desired probability distribution. </a:t>
            </a:r>
            <a:endParaRPr/>
          </a:p>
          <a:p>
            <a:pPr indent="-482600" lvl="0" marL="609600" rtl="0" algn="l">
              <a:spcBef>
                <a:spcPts val="1000"/>
              </a:spcBef>
              <a:spcAft>
                <a:spcPts val="0"/>
              </a:spcAft>
              <a:buSzPts val="2800"/>
              <a:buChar char="•"/>
            </a:pPr>
            <a:r>
              <a:rPr lang="de-DE"/>
              <a:t>The first component is the reconstruction loss and it is trivial.</a:t>
            </a:r>
            <a:endParaRPr/>
          </a:p>
        </p:txBody>
      </p:sp>
      <p:sp>
        <p:nvSpPr>
          <p:cNvPr id="256" name="Google Shape;256;g2f699c3dad1_0_131"/>
          <p:cNvSpPr txBox="1"/>
          <p:nvPr>
            <p:ph type="title"/>
          </p:nvPr>
        </p:nvSpPr>
        <p:spPr>
          <a:xfrm>
            <a:off x="415600" y="391600"/>
            <a:ext cx="11360700" cy="1108500"/>
          </a:xfrm>
          <a:prstGeom prst="rect">
            <a:avLst/>
          </a:prstGeom>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lang="de-DE" sz="3600">
                <a:solidFill>
                  <a:schemeClr val="dk2"/>
                </a:solidFill>
                <a:latin typeface="Calibri"/>
                <a:ea typeface="Calibri"/>
                <a:cs typeface="Calibri"/>
                <a:sym typeface="Calibri"/>
              </a:rPr>
              <a:t>VAE Loss</a:t>
            </a:r>
            <a:endParaRPr b="1" sz="3600">
              <a:solidFill>
                <a:schemeClr val="dk2"/>
              </a:solidFill>
              <a:latin typeface="Calibri"/>
              <a:ea typeface="Calibri"/>
              <a:cs typeface="Calibri"/>
              <a:sym typeface="Calibri"/>
            </a:endParaRPr>
          </a:p>
        </p:txBody>
      </p:sp>
      <p:pic>
        <p:nvPicPr>
          <p:cNvPr id="257" name="Google Shape;257;g2f699c3dad1_0_131"/>
          <p:cNvPicPr preferRelativeResize="0"/>
          <p:nvPr/>
        </p:nvPicPr>
        <p:blipFill rotWithShape="1">
          <a:blip r:embed="rId3">
            <a:alphaModFix/>
          </a:blip>
          <a:srcRect b="0" l="0" r="0" t="86699"/>
          <a:stretch/>
        </p:blipFill>
        <p:spPr>
          <a:xfrm>
            <a:off x="627567" y="5539793"/>
            <a:ext cx="9548496" cy="674967"/>
          </a:xfrm>
          <a:prstGeom prst="rect">
            <a:avLst/>
          </a:prstGeom>
          <a:noFill/>
          <a:ln>
            <a:no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2f699c3dad1_0_137"/>
          <p:cNvSpPr txBox="1"/>
          <p:nvPr>
            <p:ph idx="1" type="body"/>
          </p:nvPr>
        </p:nvSpPr>
        <p:spPr>
          <a:xfrm>
            <a:off x="415600" y="1605533"/>
            <a:ext cx="11218500" cy="1108500"/>
          </a:xfrm>
          <a:prstGeom prst="rect">
            <a:avLst/>
          </a:prstGeom>
        </p:spPr>
        <p:txBody>
          <a:bodyPr anchorCtr="0" anchor="t" bIns="45700" lIns="91425" spcFirstLastPara="1" rIns="91425" wrap="square" tIns="45700">
            <a:normAutofit/>
          </a:bodyPr>
          <a:lstStyle/>
          <a:p>
            <a:pPr indent="-482600" lvl="0" marL="609600" rtl="0" algn="l">
              <a:spcBef>
                <a:spcPts val="1000"/>
              </a:spcBef>
              <a:spcAft>
                <a:spcPts val="0"/>
              </a:spcAft>
              <a:buSzPts val="2800"/>
              <a:buChar char="•"/>
            </a:pPr>
            <a:r>
              <a:rPr lang="de-DE"/>
              <a:t>Reconstruction loss is straightforward. </a:t>
            </a:r>
            <a:endParaRPr>
              <a:solidFill>
                <a:srgbClr val="85200C"/>
              </a:solidFill>
            </a:endParaRPr>
          </a:p>
        </p:txBody>
      </p:sp>
      <p:sp>
        <p:nvSpPr>
          <p:cNvPr id="263" name="Google Shape;263;g2f699c3dad1_0_137"/>
          <p:cNvSpPr txBox="1"/>
          <p:nvPr>
            <p:ph type="title"/>
          </p:nvPr>
        </p:nvSpPr>
        <p:spPr>
          <a:xfrm>
            <a:off x="415600" y="391600"/>
            <a:ext cx="11360700" cy="1108500"/>
          </a:xfrm>
          <a:prstGeom prst="rect">
            <a:avLst/>
          </a:prstGeom>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lang="de-DE" sz="3600">
                <a:solidFill>
                  <a:schemeClr val="dk2"/>
                </a:solidFill>
                <a:latin typeface="Calibri"/>
                <a:ea typeface="Calibri"/>
                <a:cs typeface="Calibri"/>
                <a:sym typeface="Calibri"/>
              </a:rPr>
              <a:t>VAE Reconstruction Loss</a:t>
            </a:r>
            <a:endParaRPr b="1" sz="3600">
              <a:solidFill>
                <a:schemeClr val="dk2"/>
              </a:solidFill>
              <a:latin typeface="Calibri"/>
              <a:ea typeface="Calibri"/>
              <a:cs typeface="Calibri"/>
              <a:sym typeface="Calibri"/>
            </a:endParaRPr>
          </a:p>
        </p:txBody>
      </p:sp>
      <p:pic>
        <p:nvPicPr>
          <p:cNvPr id="264" name="Google Shape;264;g2f699c3dad1_0_137"/>
          <p:cNvPicPr preferRelativeResize="0"/>
          <p:nvPr/>
        </p:nvPicPr>
        <p:blipFill rotWithShape="1">
          <a:blip r:embed="rId3">
            <a:alphaModFix/>
          </a:blip>
          <a:srcRect b="0" l="0" r="0" t="21482"/>
          <a:stretch/>
        </p:blipFill>
        <p:spPr>
          <a:xfrm>
            <a:off x="627575" y="2230190"/>
            <a:ext cx="9548496" cy="3984568"/>
          </a:xfrm>
          <a:prstGeom prst="rect">
            <a:avLst/>
          </a:prstGeom>
          <a:noFill/>
          <a:ln>
            <a:noFill/>
          </a:ln>
        </p:spPr>
      </p:pic>
      <p:sp>
        <p:nvSpPr>
          <p:cNvPr id="265" name="Google Shape;265;g2f699c3dad1_0_137"/>
          <p:cNvSpPr txBox="1"/>
          <p:nvPr/>
        </p:nvSpPr>
        <p:spPr>
          <a:xfrm>
            <a:off x="8160800" y="6303568"/>
            <a:ext cx="3999900" cy="5388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None/>
            </a:pPr>
            <a:r>
              <a:rPr lang="de-DE" sz="1100">
                <a:solidFill>
                  <a:schemeClr val="dk2"/>
                </a:solidFill>
                <a:latin typeface="Open Sans"/>
                <a:ea typeface="Open Sans"/>
                <a:cs typeface="Open Sans"/>
                <a:sym typeface="Open Sans"/>
              </a:rPr>
              <a:t>figure from </a:t>
            </a:r>
            <a:r>
              <a:rPr lang="de-DE" sz="1100" u="sng">
                <a:solidFill>
                  <a:schemeClr val="hlink"/>
                </a:solidFill>
                <a:latin typeface="Open Sans"/>
                <a:ea typeface="Open Sans"/>
                <a:cs typeface="Open Sans"/>
                <a:sym typeface="Open Sans"/>
                <a:hlinkClick r:id="rId4"/>
              </a:rPr>
              <a:t>http://introtodeeplearning...</a:t>
            </a:r>
            <a:r>
              <a:rPr lang="de-DE" sz="1900"/>
              <a:t>…</a:t>
            </a:r>
            <a:endParaRPr sz="190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f699c3dad1_0_144"/>
          <p:cNvSpPr txBox="1"/>
          <p:nvPr>
            <p:ph idx="1" type="body"/>
          </p:nvPr>
        </p:nvSpPr>
        <p:spPr>
          <a:xfrm>
            <a:off x="415600" y="1605533"/>
            <a:ext cx="11218500" cy="5074800"/>
          </a:xfrm>
          <a:prstGeom prst="rect">
            <a:avLst/>
          </a:prstGeom>
        </p:spPr>
        <p:txBody>
          <a:bodyPr anchorCtr="0" anchor="t" bIns="45700" lIns="91425" spcFirstLastPara="1" rIns="91425" wrap="square" tIns="45700">
            <a:normAutofit/>
          </a:bodyPr>
          <a:lstStyle/>
          <a:p>
            <a:pPr indent="-482600" lvl="0" marL="609600" rtl="0" algn="l">
              <a:spcBef>
                <a:spcPts val="1000"/>
              </a:spcBef>
              <a:spcAft>
                <a:spcPts val="0"/>
              </a:spcAft>
              <a:buSzPts val="2800"/>
              <a:buChar char="•"/>
            </a:pPr>
            <a:r>
              <a:rPr lang="de-DE"/>
              <a:t>So we know how to backprop a VAE. Ready for training then!</a:t>
            </a:r>
            <a:endParaRPr/>
          </a:p>
          <a:p>
            <a:pPr indent="-482600" lvl="0" marL="609600" rtl="0" algn="l">
              <a:spcBef>
                <a:spcPts val="1000"/>
              </a:spcBef>
              <a:spcAft>
                <a:spcPts val="0"/>
              </a:spcAft>
              <a:buSzPts val="2800"/>
              <a:buChar char="•"/>
            </a:pPr>
            <a:r>
              <a:rPr lang="de-DE"/>
              <a:t>During training, VAEs has two optimization goals:</a:t>
            </a:r>
            <a:endParaRPr/>
          </a:p>
          <a:p>
            <a:pPr indent="-457200" lvl="1" marL="1219200" rtl="0" algn="l">
              <a:spcBef>
                <a:spcPts val="500"/>
              </a:spcBef>
              <a:spcAft>
                <a:spcPts val="0"/>
              </a:spcAft>
              <a:buSzPts val="2400"/>
              <a:buChar char="•"/>
            </a:pPr>
            <a:r>
              <a:rPr lang="de-DE"/>
              <a:t>minimize the reconstruction error (similar to traditional autoencoders) </a:t>
            </a:r>
            <a:endParaRPr/>
          </a:p>
          <a:p>
            <a:pPr indent="-457200" lvl="1" marL="1219200" rtl="0" algn="l">
              <a:spcBef>
                <a:spcPts val="500"/>
              </a:spcBef>
              <a:spcAft>
                <a:spcPts val="0"/>
              </a:spcAft>
              <a:buSzPts val="2400"/>
              <a:buChar char="•"/>
            </a:pPr>
            <a:r>
              <a:rPr lang="de-DE"/>
              <a:t>and to ensure that the generated latent vectors follow the desired probability distribution. </a:t>
            </a:r>
            <a:endParaRPr/>
          </a:p>
          <a:p>
            <a:pPr indent="-482600" lvl="0" marL="609600" rtl="0" algn="l">
              <a:spcBef>
                <a:spcPts val="1000"/>
              </a:spcBef>
              <a:spcAft>
                <a:spcPts val="0"/>
              </a:spcAft>
              <a:buClr>
                <a:srgbClr val="85200C"/>
              </a:buClr>
              <a:buSzPts val="2800"/>
              <a:buChar char="•"/>
            </a:pPr>
            <a:r>
              <a:rPr lang="de-DE">
                <a:solidFill>
                  <a:srgbClr val="85200C"/>
                </a:solidFill>
              </a:rPr>
              <a:t>The second is done by including a regularization term in the loss function called the Kullback-Leibler (KL) divergence. </a:t>
            </a:r>
            <a:endParaRPr>
              <a:solidFill>
                <a:srgbClr val="85200C"/>
              </a:solidFill>
            </a:endParaRPr>
          </a:p>
          <a:p>
            <a:pPr indent="-457200" lvl="1" marL="1219200" rtl="0" algn="l">
              <a:spcBef>
                <a:spcPts val="500"/>
              </a:spcBef>
              <a:spcAft>
                <a:spcPts val="0"/>
              </a:spcAft>
              <a:buClr>
                <a:srgbClr val="85200C"/>
              </a:buClr>
              <a:buSzPts val="2400"/>
              <a:buChar char="•"/>
            </a:pPr>
            <a:r>
              <a:rPr lang="de-DE">
                <a:solidFill>
                  <a:srgbClr val="85200C"/>
                </a:solidFill>
              </a:rPr>
              <a:t>The KL divergence measures how different the distribution of the generated latent vectors is from the desired distribution (in this case, a standard normal distribution).</a:t>
            </a:r>
            <a:endParaRPr>
              <a:solidFill>
                <a:srgbClr val="85200C"/>
              </a:solidFill>
            </a:endParaRPr>
          </a:p>
        </p:txBody>
      </p:sp>
      <p:sp>
        <p:nvSpPr>
          <p:cNvPr id="271" name="Google Shape;271;g2f699c3dad1_0_144"/>
          <p:cNvSpPr txBox="1"/>
          <p:nvPr>
            <p:ph type="title"/>
          </p:nvPr>
        </p:nvSpPr>
        <p:spPr>
          <a:xfrm>
            <a:off x="415600" y="391600"/>
            <a:ext cx="11360700" cy="1108500"/>
          </a:xfrm>
          <a:prstGeom prst="rect">
            <a:avLst/>
          </a:prstGeom>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lang="de-DE" sz="3600">
                <a:solidFill>
                  <a:schemeClr val="dk2"/>
                </a:solidFill>
                <a:latin typeface="Calibri"/>
                <a:ea typeface="Calibri"/>
                <a:cs typeface="Calibri"/>
                <a:sym typeface="Calibri"/>
              </a:rPr>
              <a:t>VAE Regularization Loss</a:t>
            </a:r>
            <a:endParaRPr b="1" sz="3600">
              <a:solidFill>
                <a:schemeClr val="dk2"/>
              </a:solidFill>
              <a:latin typeface="Calibri"/>
              <a:ea typeface="Calibri"/>
              <a:cs typeface="Calibri"/>
              <a:sym typeface="Calibri"/>
            </a:endParaRPr>
          </a:p>
        </p:txBody>
      </p:sp>
      <p:pic>
        <p:nvPicPr>
          <p:cNvPr id="272" name="Google Shape;272;g2f699c3dad1_0_144"/>
          <p:cNvPicPr preferRelativeResize="0"/>
          <p:nvPr/>
        </p:nvPicPr>
        <p:blipFill rotWithShape="1">
          <a:blip r:embed="rId3">
            <a:alphaModFix/>
          </a:blip>
          <a:srcRect b="0" l="3344" r="0" t="87695"/>
          <a:stretch/>
        </p:blipFill>
        <p:spPr>
          <a:xfrm>
            <a:off x="1031033" y="5552967"/>
            <a:ext cx="8974534" cy="620567"/>
          </a:xfrm>
          <a:prstGeom prst="rect">
            <a:avLst/>
          </a:prstGeom>
          <a:noFill/>
          <a:ln>
            <a:noFill/>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2f699c3dad1_0_150"/>
          <p:cNvSpPr txBox="1"/>
          <p:nvPr>
            <p:ph type="title"/>
          </p:nvPr>
        </p:nvSpPr>
        <p:spPr>
          <a:xfrm>
            <a:off x="477933" y="180644"/>
            <a:ext cx="15147600" cy="1478100"/>
          </a:xfrm>
          <a:prstGeom prst="rect">
            <a:avLst/>
          </a:prstGeom>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lang="de-DE" sz="3600">
                <a:solidFill>
                  <a:schemeClr val="dk2"/>
                </a:solidFill>
                <a:latin typeface="Calibri"/>
                <a:ea typeface="Calibri"/>
                <a:cs typeface="Calibri"/>
                <a:sym typeface="Calibri"/>
              </a:rPr>
              <a:t>Kullback-Leibler (KL) Divergence</a:t>
            </a:r>
            <a:endParaRPr b="1" sz="3600">
              <a:solidFill>
                <a:schemeClr val="dk2"/>
              </a:solidFill>
              <a:latin typeface="Calibri"/>
              <a:ea typeface="Calibri"/>
              <a:cs typeface="Calibri"/>
              <a:sym typeface="Calibri"/>
            </a:endParaRPr>
          </a:p>
        </p:txBody>
      </p:sp>
      <p:sp>
        <p:nvSpPr>
          <p:cNvPr id="278" name="Google Shape;278;g2f699c3dad1_0_150"/>
          <p:cNvSpPr txBox="1"/>
          <p:nvPr>
            <p:ph idx="1" type="body"/>
          </p:nvPr>
        </p:nvSpPr>
        <p:spPr>
          <a:xfrm>
            <a:off x="415600" y="1633633"/>
            <a:ext cx="10998000" cy="4472100"/>
          </a:xfrm>
          <a:prstGeom prst="rect">
            <a:avLst/>
          </a:prstGeom>
        </p:spPr>
        <p:txBody>
          <a:bodyPr anchorCtr="0" anchor="t" bIns="45700" lIns="91425" spcFirstLastPara="1" rIns="91425" wrap="square" tIns="45700">
            <a:normAutofit/>
          </a:bodyPr>
          <a:lstStyle/>
          <a:p>
            <a:pPr indent="-482600" lvl="0" marL="609600" rtl="0" algn="l">
              <a:spcBef>
                <a:spcPts val="1000"/>
              </a:spcBef>
              <a:spcAft>
                <a:spcPts val="0"/>
              </a:spcAft>
              <a:buSzPts val="2800"/>
              <a:buChar char="•"/>
            </a:pPr>
            <a:r>
              <a:rPr lang="de-DE"/>
              <a:t>The KL divergence is a measure of the difference between two probability distributions, P and Q. </a:t>
            </a:r>
            <a:endParaRPr/>
          </a:p>
          <a:p>
            <a:pPr indent="-482600" lvl="0" marL="609600" rtl="0" algn="l">
              <a:spcBef>
                <a:spcPts val="1300"/>
              </a:spcBef>
              <a:spcAft>
                <a:spcPts val="1300"/>
              </a:spcAft>
              <a:buSzPts val="2800"/>
              <a:buChar char="•"/>
            </a:pPr>
            <a:r>
              <a:rPr lang="de-DE"/>
              <a:t>It is defined as the expected value of the logarithmic difference between P and Q, where </a:t>
            </a:r>
            <a:r>
              <a:rPr lang="de-DE" u="sng"/>
              <a:t>the expectation is taken with respect to P</a:t>
            </a:r>
            <a:r>
              <a:rPr lang="de-DE"/>
              <a:t>. The KL divergence is denoted as D(P||Q).</a:t>
            </a:r>
            <a:endParaRPr/>
          </a:p>
        </p:txBody>
      </p:sp>
      <p:pic>
        <p:nvPicPr>
          <p:cNvPr id="279" name="Google Shape;279;g2f699c3dad1_0_150"/>
          <p:cNvPicPr preferRelativeResize="0"/>
          <p:nvPr/>
        </p:nvPicPr>
        <p:blipFill rotWithShape="1">
          <a:blip r:embed="rId3">
            <a:alphaModFix/>
          </a:blip>
          <a:srcRect b="16795" l="10223" r="43701" t="59259"/>
          <a:stretch/>
        </p:blipFill>
        <p:spPr>
          <a:xfrm>
            <a:off x="4342333" y="4347533"/>
            <a:ext cx="3596669" cy="1051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2f699c3dad1_0_157"/>
          <p:cNvSpPr txBox="1"/>
          <p:nvPr>
            <p:ph idx="1" type="body"/>
          </p:nvPr>
        </p:nvSpPr>
        <p:spPr>
          <a:xfrm>
            <a:off x="415600" y="1605533"/>
            <a:ext cx="11218500" cy="1108500"/>
          </a:xfrm>
          <a:prstGeom prst="rect">
            <a:avLst/>
          </a:prstGeom>
        </p:spPr>
        <p:txBody>
          <a:bodyPr anchorCtr="0" anchor="t" bIns="45700" lIns="91425" spcFirstLastPara="1" rIns="91425" wrap="square" tIns="45700">
            <a:normAutofit/>
          </a:bodyPr>
          <a:lstStyle/>
          <a:p>
            <a:pPr indent="-482600" lvl="0" marL="609600" rtl="0" algn="l">
              <a:spcBef>
                <a:spcPts val="1000"/>
              </a:spcBef>
              <a:spcAft>
                <a:spcPts val="0"/>
              </a:spcAft>
              <a:buSzPts val="2800"/>
              <a:buChar char="•"/>
            </a:pPr>
            <a:r>
              <a:rPr lang="de-DE"/>
              <a:t>Regularization loss shapes the distributions.</a:t>
            </a:r>
            <a:endParaRPr>
              <a:solidFill>
                <a:srgbClr val="85200C"/>
              </a:solidFill>
            </a:endParaRPr>
          </a:p>
        </p:txBody>
      </p:sp>
      <p:sp>
        <p:nvSpPr>
          <p:cNvPr id="285" name="Google Shape;285;g2f699c3dad1_0_157"/>
          <p:cNvSpPr txBox="1"/>
          <p:nvPr>
            <p:ph type="title"/>
          </p:nvPr>
        </p:nvSpPr>
        <p:spPr>
          <a:xfrm>
            <a:off x="415600" y="391600"/>
            <a:ext cx="11360700" cy="1108500"/>
          </a:xfrm>
          <a:prstGeom prst="rect">
            <a:avLst/>
          </a:prstGeom>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lang="de-DE" sz="3600">
                <a:solidFill>
                  <a:schemeClr val="dk2"/>
                </a:solidFill>
                <a:latin typeface="Calibri"/>
                <a:ea typeface="Calibri"/>
                <a:cs typeface="Calibri"/>
                <a:sym typeface="Calibri"/>
              </a:rPr>
              <a:t>VAE Regularization Loss</a:t>
            </a:r>
            <a:endParaRPr b="1" sz="3600">
              <a:solidFill>
                <a:schemeClr val="dk2"/>
              </a:solidFill>
              <a:latin typeface="Calibri"/>
              <a:ea typeface="Calibri"/>
              <a:cs typeface="Calibri"/>
              <a:sym typeface="Calibri"/>
            </a:endParaRPr>
          </a:p>
        </p:txBody>
      </p:sp>
      <p:sp>
        <p:nvSpPr>
          <p:cNvPr id="286" name="Google Shape;286;g2f699c3dad1_0_157"/>
          <p:cNvSpPr txBox="1"/>
          <p:nvPr/>
        </p:nvSpPr>
        <p:spPr>
          <a:xfrm>
            <a:off x="8160800" y="6303568"/>
            <a:ext cx="3999900" cy="5388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None/>
            </a:pPr>
            <a:r>
              <a:rPr lang="de-DE" sz="1100">
                <a:solidFill>
                  <a:schemeClr val="dk2"/>
                </a:solidFill>
                <a:latin typeface="Open Sans"/>
                <a:ea typeface="Open Sans"/>
                <a:cs typeface="Open Sans"/>
                <a:sym typeface="Open Sans"/>
              </a:rPr>
              <a:t>figure from </a:t>
            </a:r>
            <a:r>
              <a:rPr lang="de-DE" sz="1100" u="sng">
                <a:solidFill>
                  <a:schemeClr val="hlink"/>
                </a:solidFill>
                <a:latin typeface="Open Sans"/>
                <a:ea typeface="Open Sans"/>
                <a:cs typeface="Open Sans"/>
                <a:sym typeface="Open Sans"/>
                <a:hlinkClick r:id="rId3"/>
              </a:rPr>
              <a:t>http://introtodeeplearning...</a:t>
            </a:r>
            <a:r>
              <a:rPr lang="de-DE" sz="1900"/>
              <a:t>…</a:t>
            </a:r>
            <a:endParaRPr sz="1900"/>
          </a:p>
        </p:txBody>
      </p:sp>
      <p:pic>
        <p:nvPicPr>
          <p:cNvPr id="287" name="Google Shape;287;g2f699c3dad1_0_157"/>
          <p:cNvPicPr preferRelativeResize="0"/>
          <p:nvPr/>
        </p:nvPicPr>
        <p:blipFill rotWithShape="1">
          <a:blip r:embed="rId4">
            <a:alphaModFix/>
          </a:blip>
          <a:srcRect b="0" l="3344" r="0" t="23792"/>
          <a:stretch/>
        </p:blipFill>
        <p:spPr>
          <a:xfrm>
            <a:off x="1031033" y="2329933"/>
            <a:ext cx="8974534" cy="3843601"/>
          </a:xfrm>
          <a:prstGeom prst="rect">
            <a:avLst/>
          </a:prstGeom>
          <a:noFill/>
          <a:ln>
            <a:noFill/>
          </a:ln>
        </p:spPr>
      </p:pic>
      <p:pic>
        <p:nvPicPr>
          <p:cNvPr id="288" name="Google Shape;288;g2f699c3dad1_0_157"/>
          <p:cNvPicPr preferRelativeResize="0"/>
          <p:nvPr/>
        </p:nvPicPr>
        <p:blipFill rotWithShape="1">
          <a:blip r:embed="rId5">
            <a:alphaModFix/>
          </a:blip>
          <a:srcRect b="61352" l="0" r="0" t="0"/>
          <a:stretch/>
        </p:blipFill>
        <p:spPr>
          <a:xfrm>
            <a:off x="3949633" y="2470333"/>
            <a:ext cx="3500801" cy="450000"/>
          </a:xfrm>
          <a:prstGeom prst="rect">
            <a:avLst/>
          </a:prstGeom>
          <a:noFill/>
          <a:ln>
            <a:noFill/>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2f699c3dad1_0_165"/>
          <p:cNvSpPr txBox="1"/>
          <p:nvPr>
            <p:ph idx="1" type="body"/>
          </p:nvPr>
        </p:nvSpPr>
        <p:spPr>
          <a:xfrm>
            <a:off x="415600" y="1605533"/>
            <a:ext cx="11218500" cy="1108500"/>
          </a:xfrm>
          <a:prstGeom prst="rect">
            <a:avLst/>
          </a:prstGeom>
        </p:spPr>
        <p:txBody>
          <a:bodyPr anchorCtr="0" anchor="t" bIns="45700" lIns="91425" spcFirstLastPara="1" rIns="91425" wrap="square" tIns="45700">
            <a:normAutofit/>
          </a:bodyPr>
          <a:lstStyle/>
          <a:p>
            <a:pPr indent="-482600" lvl="0" marL="609600" rtl="0" algn="l">
              <a:spcBef>
                <a:spcPts val="1000"/>
              </a:spcBef>
              <a:spcAft>
                <a:spcPts val="0"/>
              </a:spcAft>
              <a:buSzPts val="2800"/>
              <a:buChar char="•"/>
            </a:pPr>
            <a:r>
              <a:rPr lang="de-DE"/>
              <a:t>Regularization loss shapes the distributions.</a:t>
            </a:r>
            <a:endParaRPr>
              <a:solidFill>
                <a:srgbClr val="85200C"/>
              </a:solidFill>
            </a:endParaRPr>
          </a:p>
        </p:txBody>
      </p:sp>
      <p:sp>
        <p:nvSpPr>
          <p:cNvPr id="294" name="Google Shape;294;g2f699c3dad1_0_165"/>
          <p:cNvSpPr txBox="1"/>
          <p:nvPr>
            <p:ph type="title"/>
          </p:nvPr>
        </p:nvSpPr>
        <p:spPr>
          <a:xfrm>
            <a:off x="415600" y="391600"/>
            <a:ext cx="11360700" cy="1108500"/>
          </a:xfrm>
          <a:prstGeom prst="rect">
            <a:avLst/>
          </a:prstGeom>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lang="de-DE" sz="3600">
                <a:solidFill>
                  <a:schemeClr val="dk2"/>
                </a:solidFill>
                <a:latin typeface="Calibri"/>
                <a:ea typeface="Calibri"/>
                <a:cs typeface="Calibri"/>
                <a:sym typeface="Calibri"/>
              </a:rPr>
              <a:t>VAE Regularization Loss</a:t>
            </a:r>
            <a:endParaRPr b="1" sz="3600">
              <a:solidFill>
                <a:schemeClr val="dk2"/>
              </a:solidFill>
              <a:latin typeface="Calibri"/>
              <a:ea typeface="Calibri"/>
              <a:cs typeface="Calibri"/>
              <a:sym typeface="Calibri"/>
            </a:endParaRPr>
          </a:p>
        </p:txBody>
      </p:sp>
      <p:sp>
        <p:nvSpPr>
          <p:cNvPr id="295" name="Google Shape;295;g2f699c3dad1_0_165"/>
          <p:cNvSpPr txBox="1"/>
          <p:nvPr/>
        </p:nvSpPr>
        <p:spPr>
          <a:xfrm>
            <a:off x="8160800" y="6303568"/>
            <a:ext cx="3999900" cy="5388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None/>
            </a:pPr>
            <a:r>
              <a:rPr lang="de-DE" sz="1100">
                <a:solidFill>
                  <a:schemeClr val="dk2"/>
                </a:solidFill>
                <a:latin typeface="Open Sans"/>
                <a:ea typeface="Open Sans"/>
                <a:cs typeface="Open Sans"/>
                <a:sym typeface="Open Sans"/>
              </a:rPr>
              <a:t>figure from </a:t>
            </a:r>
            <a:r>
              <a:rPr lang="de-DE" sz="1100" u="sng">
                <a:solidFill>
                  <a:schemeClr val="hlink"/>
                </a:solidFill>
                <a:latin typeface="Open Sans"/>
                <a:ea typeface="Open Sans"/>
                <a:cs typeface="Open Sans"/>
                <a:sym typeface="Open Sans"/>
                <a:hlinkClick r:id="rId3"/>
              </a:rPr>
              <a:t>http://introtodeeplearning...</a:t>
            </a:r>
            <a:r>
              <a:rPr lang="de-DE" sz="1900"/>
              <a:t>…</a:t>
            </a:r>
            <a:endParaRPr sz="1900"/>
          </a:p>
        </p:txBody>
      </p:sp>
      <p:pic>
        <p:nvPicPr>
          <p:cNvPr id="296" name="Google Shape;296;g2f699c3dad1_0_165"/>
          <p:cNvPicPr preferRelativeResize="0"/>
          <p:nvPr/>
        </p:nvPicPr>
        <p:blipFill rotWithShape="1">
          <a:blip r:embed="rId4">
            <a:alphaModFix/>
          </a:blip>
          <a:srcRect b="0" l="3344" r="0" t="23792"/>
          <a:stretch/>
        </p:blipFill>
        <p:spPr>
          <a:xfrm>
            <a:off x="1031033" y="2329933"/>
            <a:ext cx="8974534" cy="3843601"/>
          </a:xfrm>
          <a:prstGeom prst="rect">
            <a:avLst/>
          </a:prstGeom>
          <a:noFill/>
          <a:ln>
            <a:noFill/>
          </a:ln>
        </p:spPr>
      </p:pic>
      <p:grpSp>
        <p:nvGrpSpPr>
          <p:cNvPr id="297" name="Google Shape;297;g2f699c3dad1_0_165"/>
          <p:cNvGrpSpPr/>
          <p:nvPr/>
        </p:nvGrpSpPr>
        <p:grpSpPr>
          <a:xfrm>
            <a:off x="3172421" y="2167779"/>
            <a:ext cx="4551086" cy="2643534"/>
            <a:chOff x="2379375" y="1625875"/>
            <a:chExt cx="3413400" cy="1982700"/>
          </a:xfrm>
        </p:grpSpPr>
        <p:sp>
          <p:nvSpPr>
            <p:cNvPr id="298" name="Google Shape;298;g2f699c3dad1_0_165"/>
            <p:cNvSpPr/>
            <p:nvPr/>
          </p:nvSpPr>
          <p:spPr>
            <a:xfrm>
              <a:off x="2379375" y="1625875"/>
              <a:ext cx="3413400" cy="1982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299" name="Google Shape;299;g2f699c3dad1_0_165"/>
            <p:cNvPicPr preferRelativeResize="0"/>
            <p:nvPr/>
          </p:nvPicPr>
          <p:blipFill>
            <a:blip r:embed="rId5">
              <a:alphaModFix/>
            </a:blip>
            <a:stretch>
              <a:fillRect/>
            </a:stretch>
          </p:blipFill>
          <p:spPr>
            <a:xfrm>
              <a:off x="2962229" y="1852751"/>
              <a:ext cx="2625600" cy="873275"/>
            </a:xfrm>
            <a:prstGeom prst="rect">
              <a:avLst/>
            </a:prstGeom>
            <a:noFill/>
            <a:ln>
              <a:noFill/>
            </a:ln>
          </p:spPr>
        </p:pic>
        <p:pic>
          <p:nvPicPr>
            <p:cNvPr id="300" name="Google Shape;300;g2f699c3dad1_0_165"/>
            <p:cNvPicPr preferRelativeResize="0"/>
            <p:nvPr/>
          </p:nvPicPr>
          <p:blipFill>
            <a:blip r:embed="rId6">
              <a:alphaModFix/>
            </a:blip>
            <a:stretch>
              <a:fillRect/>
            </a:stretch>
          </p:blipFill>
          <p:spPr>
            <a:xfrm>
              <a:off x="3283130" y="2697965"/>
              <a:ext cx="1824640" cy="400200"/>
            </a:xfrm>
            <a:prstGeom prst="rect">
              <a:avLst/>
            </a:prstGeom>
            <a:noFill/>
            <a:ln>
              <a:noFill/>
            </a:ln>
          </p:spPr>
        </p:pic>
      </p:grpSp>
      <p:pic>
        <p:nvPicPr>
          <p:cNvPr id="301" name="Google Shape;301;g2f699c3dad1_0_165"/>
          <p:cNvPicPr preferRelativeResize="0"/>
          <p:nvPr/>
        </p:nvPicPr>
        <p:blipFill rotWithShape="1">
          <a:blip r:embed="rId7">
            <a:alphaModFix/>
          </a:blip>
          <a:srcRect b="3707" l="47542" r="0" t="0"/>
          <a:stretch/>
        </p:blipFill>
        <p:spPr>
          <a:xfrm>
            <a:off x="9550522" y="0"/>
            <a:ext cx="2641477" cy="2713934"/>
          </a:xfrm>
          <a:prstGeom prst="rect">
            <a:avLst/>
          </a:prstGeom>
          <a:noFill/>
          <a:ln>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2f699c3dad1_0_177"/>
          <p:cNvSpPr txBox="1"/>
          <p:nvPr>
            <p:ph idx="1" type="body"/>
          </p:nvPr>
        </p:nvSpPr>
        <p:spPr>
          <a:xfrm>
            <a:off x="415600" y="1605533"/>
            <a:ext cx="11218500" cy="4698000"/>
          </a:xfrm>
          <a:prstGeom prst="rect">
            <a:avLst/>
          </a:prstGeom>
        </p:spPr>
        <p:txBody>
          <a:bodyPr anchorCtr="0" anchor="t" bIns="45700" lIns="91425" spcFirstLastPara="1" rIns="91425" wrap="square" tIns="45700">
            <a:normAutofit/>
          </a:bodyPr>
          <a:lstStyle/>
          <a:p>
            <a:pPr indent="-482600" lvl="0" marL="609600" rtl="0" algn="l">
              <a:spcBef>
                <a:spcPts val="1000"/>
              </a:spcBef>
              <a:spcAft>
                <a:spcPts val="0"/>
              </a:spcAft>
              <a:buSzPts val="2800"/>
              <a:buChar char="•"/>
            </a:pPr>
            <a:r>
              <a:rPr lang="de-DE"/>
              <a:t>Regularization loss shapes the distributions.</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482600" lvl="0" marL="609600" rtl="0" algn="l">
              <a:spcBef>
                <a:spcPts val="1000"/>
              </a:spcBef>
              <a:spcAft>
                <a:spcPts val="0"/>
              </a:spcAft>
              <a:buSzPts val="2800"/>
              <a:buChar char="•"/>
            </a:pPr>
            <a:r>
              <a:rPr lang="de-DE"/>
              <a:t>The KL divergence measures how different the distribution of the generated latent vectors is from the desired distribution (in this case, a standard normal distribution).</a:t>
            </a:r>
            <a:endParaRPr/>
          </a:p>
        </p:txBody>
      </p:sp>
      <p:sp>
        <p:nvSpPr>
          <p:cNvPr id="307" name="Google Shape;307;g2f699c3dad1_0_177"/>
          <p:cNvSpPr txBox="1"/>
          <p:nvPr>
            <p:ph type="title"/>
          </p:nvPr>
        </p:nvSpPr>
        <p:spPr>
          <a:xfrm>
            <a:off x="415600" y="391600"/>
            <a:ext cx="11360700" cy="1108500"/>
          </a:xfrm>
          <a:prstGeom prst="rect">
            <a:avLst/>
          </a:prstGeom>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lang="de-DE" sz="3600">
                <a:solidFill>
                  <a:schemeClr val="dk2"/>
                </a:solidFill>
                <a:latin typeface="Calibri"/>
                <a:ea typeface="Calibri"/>
                <a:cs typeface="Calibri"/>
                <a:sym typeface="Calibri"/>
              </a:rPr>
              <a:t>VAE Regularization Loss</a:t>
            </a:r>
            <a:endParaRPr b="1" sz="3600">
              <a:solidFill>
                <a:schemeClr val="dk2"/>
              </a:solidFill>
              <a:latin typeface="Calibri"/>
              <a:ea typeface="Calibri"/>
              <a:cs typeface="Calibri"/>
              <a:sym typeface="Calibri"/>
            </a:endParaRPr>
          </a:p>
        </p:txBody>
      </p:sp>
      <p:grpSp>
        <p:nvGrpSpPr>
          <p:cNvPr id="308" name="Google Shape;308;g2f699c3dad1_0_177"/>
          <p:cNvGrpSpPr/>
          <p:nvPr/>
        </p:nvGrpSpPr>
        <p:grpSpPr>
          <a:xfrm>
            <a:off x="3949540" y="2470272"/>
            <a:ext cx="3500713" cy="1660511"/>
            <a:chOff x="2962229" y="1852751"/>
            <a:chExt cx="2625600" cy="1245415"/>
          </a:xfrm>
        </p:grpSpPr>
        <p:pic>
          <p:nvPicPr>
            <p:cNvPr id="309" name="Google Shape;309;g2f699c3dad1_0_177"/>
            <p:cNvPicPr preferRelativeResize="0"/>
            <p:nvPr/>
          </p:nvPicPr>
          <p:blipFill>
            <a:blip r:embed="rId3">
              <a:alphaModFix/>
            </a:blip>
            <a:stretch>
              <a:fillRect/>
            </a:stretch>
          </p:blipFill>
          <p:spPr>
            <a:xfrm>
              <a:off x="2962229" y="1852751"/>
              <a:ext cx="2625600" cy="873275"/>
            </a:xfrm>
            <a:prstGeom prst="rect">
              <a:avLst/>
            </a:prstGeom>
            <a:noFill/>
            <a:ln>
              <a:noFill/>
            </a:ln>
          </p:spPr>
        </p:pic>
        <p:pic>
          <p:nvPicPr>
            <p:cNvPr id="310" name="Google Shape;310;g2f699c3dad1_0_177"/>
            <p:cNvPicPr preferRelativeResize="0"/>
            <p:nvPr/>
          </p:nvPicPr>
          <p:blipFill>
            <a:blip r:embed="rId4">
              <a:alphaModFix/>
            </a:blip>
            <a:stretch>
              <a:fillRect/>
            </a:stretch>
          </p:blipFill>
          <p:spPr>
            <a:xfrm>
              <a:off x="3283130" y="2697965"/>
              <a:ext cx="1824640" cy="400200"/>
            </a:xfrm>
            <a:prstGeom prst="rect">
              <a:avLst/>
            </a:prstGeom>
            <a:noFill/>
            <a:ln>
              <a:noFill/>
            </a:ln>
          </p:spPr>
        </p:pic>
      </p:gr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type="title"/>
          </p:nvPr>
        </p:nvSpPr>
        <p:spPr>
          <a:xfrm>
            <a:off x="631371" y="520332"/>
            <a:ext cx="10515600"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600"/>
              <a:buFont typeface="Calibri"/>
              <a:buNone/>
            </a:pPr>
            <a:r>
              <a:rPr lang="de-DE" sz="3600">
                <a:solidFill>
                  <a:schemeClr val="dk2"/>
                </a:solidFill>
              </a:rPr>
              <a:t>Lesson 3: </a:t>
            </a:r>
            <a:r>
              <a:rPr lang="de-DE" sz="3600">
                <a:solidFill>
                  <a:schemeClr val="dk1"/>
                </a:solidFill>
              </a:rPr>
              <a:t>Auto-Encoding</a:t>
            </a:r>
            <a:endParaRPr sz="3600"/>
          </a:p>
        </p:txBody>
      </p:sp>
      <p:sp>
        <p:nvSpPr>
          <p:cNvPr id="111" name="Google Shape;111;p2"/>
          <p:cNvSpPr txBox="1"/>
          <p:nvPr>
            <p:ph idx="1" type="body"/>
          </p:nvPr>
        </p:nvSpPr>
        <p:spPr>
          <a:xfrm>
            <a:off x="631375" y="1845900"/>
            <a:ext cx="6830700" cy="4331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lang="de-DE"/>
              <a:t>Welcome to </a:t>
            </a:r>
            <a:r>
              <a:rPr b="1" lang="de-DE"/>
              <a:t>Part III: “Auto-Encoding”</a:t>
            </a:r>
            <a:endParaRPr b="1"/>
          </a:p>
          <a:p>
            <a:pPr indent="0" lvl="0" marL="0" rtl="0" algn="l">
              <a:lnSpc>
                <a:spcPct val="90000"/>
              </a:lnSpc>
              <a:spcBef>
                <a:spcPts val="0"/>
              </a:spcBef>
              <a:spcAft>
                <a:spcPts val="0"/>
              </a:spcAft>
              <a:buSzPts val="1800"/>
              <a:buNone/>
            </a:pPr>
            <a:r>
              <a:t/>
            </a:r>
            <a:endParaRPr/>
          </a:p>
          <a:p>
            <a:pPr indent="0" lvl="0" marL="0" rtl="0" algn="l">
              <a:lnSpc>
                <a:spcPct val="90000"/>
              </a:lnSpc>
              <a:spcBef>
                <a:spcPts val="0"/>
              </a:spcBef>
              <a:spcAft>
                <a:spcPts val="0"/>
              </a:spcAft>
              <a:buSzPts val="1800"/>
              <a:buNone/>
            </a:pPr>
            <a:r>
              <a:rPr lang="de-DE"/>
              <a:t>This part includes three subsections:</a:t>
            </a:r>
            <a:endParaRPr/>
          </a:p>
          <a:p>
            <a:pPr indent="-342900" lvl="0" marL="457200" rtl="0" algn="l">
              <a:lnSpc>
                <a:spcPct val="90000"/>
              </a:lnSpc>
              <a:spcBef>
                <a:spcPts val="0"/>
              </a:spcBef>
              <a:spcAft>
                <a:spcPts val="0"/>
              </a:spcAft>
              <a:buSzPts val="1800"/>
              <a:buChar char="•"/>
            </a:pPr>
            <a:r>
              <a:rPr lang="de-DE"/>
              <a:t>Autoencoders and Dimensionality Reduction</a:t>
            </a:r>
            <a:endParaRPr/>
          </a:p>
          <a:p>
            <a:pPr indent="-342900" lvl="0" marL="457200" rtl="0" algn="l">
              <a:lnSpc>
                <a:spcPct val="90000"/>
              </a:lnSpc>
              <a:spcBef>
                <a:spcPts val="0"/>
              </a:spcBef>
              <a:spcAft>
                <a:spcPts val="0"/>
              </a:spcAft>
              <a:buSzPts val="1800"/>
              <a:buChar char="•"/>
            </a:pPr>
            <a:r>
              <a:rPr b="1" lang="de-DE"/>
              <a:t>Variational Inference and VAEs</a:t>
            </a:r>
            <a:endParaRPr b="1"/>
          </a:p>
          <a:p>
            <a:pPr indent="-342900" lvl="0" marL="457200" rtl="0" algn="l">
              <a:lnSpc>
                <a:spcPct val="90000"/>
              </a:lnSpc>
              <a:spcBef>
                <a:spcPts val="0"/>
              </a:spcBef>
              <a:spcAft>
                <a:spcPts val="0"/>
              </a:spcAft>
              <a:buSzPts val="1800"/>
              <a:buChar char="•"/>
            </a:pPr>
            <a:r>
              <a:rPr lang="de-DE"/>
              <a:t>Conclusions</a:t>
            </a:r>
            <a:endParaRPr/>
          </a:p>
          <a:p>
            <a:pPr indent="0" lvl="0" marL="457200" rtl="0" algn="l">
              <a:lnSpc>
                <a:spcPct val="90000"/>
              </a:lnSpc>
              <a:spcBef>
                <a:spcPts val="0"/>
              </a:spcBef>
              <a:spcAft>
                <a:spcPts val="0"/>
              </a:spcAft>
              <a:buSzPts val="1800"/>
              <a:buNone/>
            </a:pPr>
            <a:r>
              <a:t/>
            </a:r>
            <a:endParaRPr b="1"/>
          </a:p>
        </p:txBody>
      </p:sp>
      <p:pic>
        <p:nvPicPr>
          <p:cNvPr id="112" name="Google Shape;112;p2"/>
          <p:cNvPicPr preferRelativeResize="0"/>
          <p:nvPr/>
        </p:nvPicPr>
        <p:blipFill rotWithShape="1">
          <a:blip r:embed="rId3">
            <a:alphaModFix amt="55000"/>
          </a:blip>
          <a:srcRect b="3185" l="0" r="0" t="0"/>
          <a:stretch/>
        </p:blipFill>
        <p:spPr>
          <a:xfrm>
            <a:off x="7602650" y="1527675"/>
            <a:ext cx="4411351" cy="3915226"/>
          </a:xfrm>
          <a:prstGeom prst="rect">
            <a:avLst/>
          </a:prstGeom>
          <a:noFill/>
          <a:ln>
            <a:noFill/>
          </a:ln>
        </p:spPr>
      </p:pic>
      <p:pic>
        <p:nvPicPr>
          <p:cNvPr id="113" name="Google Shape;113;p2"/>
          <p:cNvPicPr preferRelativeResize="0"/>
          <p:nvPr/>
        </p:nvPicPr>
        <p:blipFill rotWithShape="1">
          <a:blip r:embed="rId3">
            <a:alphaModFix/>
          </a:blip>
          <a:srcRect b="13992" l="28907" r="27080" t="8912"/>
          <a:stretch/>
        </p:blipFill>
        <p:spPr>
          <a:xfrm>
            <a:off x="8877770" y="1888007"/>
            <a:ext cx="1941445" cy="3117750"/>
          </a:xfrm>
          <a:prstGeom prst="rect">
            <a:avLst/>
          </a:prstGeom>
          <a:noFill/>
          <a:ln cap="flat" cmpd="sng" w="28575">
            <a:solidFill>
              <a:srgbClr val="FFFF00"/>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
          <p:cNvSpPr txBox="1"/>
          <p:nvPr>
            <p:ph type="title"/>
          </p:nvPr>
        </p:nvSpPr>
        <p:spPr>
          <a:xfrm>
            <a:off x="631371" y="520332"/>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600"/>
              <a:buFont typeface="Calibri"/>
              <a:buNone/>
            </a:pPr>
            <a:r>
              <a:rPr lang="de-DE" sz="3600">
                <a:solidFill>
                  <a:schemeClr val="dk2"/>
                </a:solidFill>
              </a:rPr>
              <a:t>Next lecture:</a:t>
            </a:r>
            <a:endParaRPr b="0" sz="3600"/>
          </a:p>
        </p:txBody>
      </p:sp>
      <p:sp>
        <p:nvSpPr>
          <p:cNvPr id="316" name="Google Shape;316;p3"/>
          <p:cNvSpPr txBox="1"/>
          <p:nvPr/>
        </p:nvSpPr>
        <p:spPr>
          <a:xfrm>
            <a:off x="738200" y="1845900"/>
            <a:ext cx="11259000" cy="21240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90000"/>
              </a:lnSpc>
              <a:spcBef>
                <a:spcPts val="0"/>
              </a:spcBef>
              <a:spcAft>
                <a:spcPts val="0"/>
              </a:spcAft>
              <a:buClr>
                <a:srgbClr val="000000"/>
              </a:buClr>
              <a:buSzPts val="2800"/>
              <a:buFont typeface="Calibri"/>
              <a:buChar char="•"/>
            </a:pPr>
            <a:r>
              <a:rPr b="0" i="0" lang="de-DE" sz="2800" u="none" cap="none" strike="noStrike">
                <a:solidFill>
                  <a:srgbClr val="000000"/>
                </a:solidFill>
                <a:latin typeface="Calibri"/>
                <a:ea typeface="Calibri"/>
                <a:cs typeface="Calibri"/>
                <a:sym typeface="Calibri"/>
              </a:rPr>
              <a:t>PART II</a:t>
            </a:r>
            <a:r>
              <a:rPr b="0" i="0" lang="de-DE" sz="2800" u="none" cap="none" strike="noStrike">
                <a:solidFill>
                  <a:schemeClr val="dk1"/>
                </a:solidFill>
                <a:latin typeface="Calibri"/>
                <a:ea typeface="Calibri"/>
                <a:cs typeface="Calibri"/>
                <a:sym typeface="Calibri"/>
              </a:rPr>
              <a:t>I: Auto-Encoding</a:t>
            </a:r>
            <a:endParaRPr b="0" i="0" sz="28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Font typeface="Arial"/>
              <a:buChar char="•"/>
            </a:pPr>
            <a:r>
              <a:rPr b="0" i="0" lang="de-DE" sz="2800" u="none" cap="none" strike="noStrike">
                <a:solidFill>
                  <a:schemeClr val="dk1"/>
                </a:solidFill>
                <a:latin typeface="Calibri"/>
                <a:ea typeface="Calibri"/>
                <a:cs typeface="Calibri"/>
                <a:sym typeface="Calibri"/>
              </a:rPr>
              <a:t>Autoencoders and Dimensionality Reduction</a:t>
            </a:r>
            <a:endParaRPr b="0" i="0" sz="28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Char char="•"/>
            </a:pPr>
            <a:r>
              <a:rPr i="0" lang="de-DE" sz="2800" u="none" cap="none" strike="noStrike">
                <a:solidFill>
                  <a:schemeClr val="dk1"/>
                </a:solidFill>
                <a:latin typeface="Calibri"/>
                <a:ea typeface="Calibri"/>
                <a:cs typeface="Calibri"/>
                <a:sym typeface="Calibri"/>
              </a:rPr>
              <a:t>Variational Inference and VAEs</a:t>
            </a:r>
            <a:endParaRPr i="0" sz="28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Char char="•"/>
            </a:pPr>
            <a:r>
              <a:rPr b="1" lang="de-DE" sz="2800">
                <a:solidFill>
                  <a:schemeClr val="dk1"/>
                </a:solidFill>
                <a:latin typeface="Calibri"/>
                <a:ea typeface="Calibri"/>
                <a:cs typeface="Calibri"/>
                <a:sym typeface="Calibri"/>
              </a:rPr>
              <a:t>Conclusions</a:t>
            </a:r>
            <a:endParaRPr b="1" i="0" sz="28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descr="co-funded-h2020-horiz_en.eps" id="321" name="Google Shape;321;p6"/>
          <p:cNvPicPr preferRelativeResize="0"/>
          <p:nvPr/>
        </p:nvPicPr>
        <p:blipFill rotWithShape="1">
          <a:blip r:embed="rId3">
            <a:alphaModFix/>
          </a:blip>
          <a:srcRect b="0" l="0" r="71258" t="0"/>
          <a:stretch/>
        </p:blipFill>
        <p:spPr>
          <a:xfrm>
            <a:off x="642938" y="5357064"/>
            <a:ext cx="1504361" cy="926868"/>
          </a:xfrm>
          <a:prstGeom prst="rect">
            <a:avLst/>
          </a:prstGeom>
          <a:noFill/>
          <a:ln>
            <a:noFill/>
          </a:ln>
        </p:spPr>
      </p:pic>
      <p:sp>
        <p:nvSpPr>
          <p:cNvPr id="322" name="Google Shape;322;p6"/>
          <p:cNvSpPr txBox="1"/>
          <p:nvPr/>
        </p:nvSpPr>
        <p:spPr>
          <a:xfrm>
            <a:off x="2147299" y="5528110"/>
            <a:ext cx="7089253"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chemeClr val="dk1"/>
                </a:solidFill>
                <a:latin typeface="Calibri"/>
                <a:ea typeface="Calibri"/>
                <a:cs typeface="Calibri"/>
                <a:sym typeface="Calibri"/>
              </a:rPr>
              <a:t>This project has received funding from the European High-Performance Computing Joint Undertaking (JU) under grant agreement No 101101903. The JU receives support from the Digital Europe Programme and Germany, Bulgaria, Austria, Croatia, Cyprus, Czech Republic, Denmark, Estonia, Finland, Greece, Hungary, Ireland, Italy, Lithuania, Latvia, Poland, Portugal, Romania, Slovenia, Spain, Sweden, France, Netherlands, Belgium, Luxembourg, Slovakia, Norway, Türkiye, Republic of North Macedonia, Iceland, Montenegro, Serbia</a:t>
            </a:r>
            <a:endParaRPr b="0" i="0" sz="1400" u="none" cap="none" strike="noStrike">
              <a:solidFill>
                <a:srgbClr val="000000"/>
              </a:solidFill>
              <a:latin typeface="Arial"/>
              <a:ea typeface="Arial"/>
              <a:cs typeface="Arial"/>
              <a:sym typeface="Arial"/>
            </a:endParaRPr>
          </a:p>
        </p:txBody>
      </p:sp>
      <p:sp>
        <p:nvSpPr>
          <p:cNvPr id="323" name="Google Shape;323;p6"/>
          <p:cNvSpPr txBox="1"/>
          <p:nvPr>
            <p:ph type="title"/>
          </p:nvPr>
        </p:nvSpPr>
        <p:spPr>
          <a:xfrm>
            <a:off x="642938" y="3770242"/>
            <a:ext cx="10515600" cy="28527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Calibri"/>
              <a:buNone/>
            </a:pPr>
            <a:r>
              <a:rPr lang="de-DE">
                <a:solidFill>
                  <a:schemeClr val="dk1"/>
                </a:solidFill>
              </a:rPr>
              <a:t>Thanks</a:t>
            </a:r>
            <a:endParaRPr>
              <a:solidFill>
                <a:schemeClr val="dk1"/>
              </a:solidFill>
            </a:endParaRPr>
          </a:p>
        </p:txBody>
      </p:sp>
      <p:pic>
        <p:nvPicPr>
          <p:cNvPr id="324" name="Google Shape;324;p6"/>
          <p:cNvPicPr preferRelativeResize="0"/>
          <p:nvPr/>
        </p:nvPicPr>
        <p:blipFill>
          <a:blip r:embed="rId4">
            <a:alphaModFix/>
          </a:blip>
          <a:stretch>
            <a:fillRect/>
          </a:stretch>
        </p:blipFill>
        <p:spPr>
          <a:xfrm>
            <a:off x="9876425" y="1495850"/>
            <a:ext cx="2143125" cy="2143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g2f699c3dad1_0_1"/>
          <p:cNvPicPr preferRelativeResize="0"/>
          <p:nvPr/>
        </p:nvPicPr>
        <p:blipFill rotWithShape="1">
          <a:blip r:embed="rId3">
            <a:alphaModFix/>
          </a:blip>
          <a:srcRect b="7501" l="0" r="0" t="45791"/>
          <a:stretch/>
        </p:blipFill>
        <p:spPr>
          <a:xfrm>
            <a:off x="1892567" y="3992733"/>
            <a:ext cx="8406856" cy="2387199"/>
          </a:xfrm>
          <a:prstGeom prst="rect">
            <a:avLst/>
          </a:prstGeom>
          <a:noFill/>
          <a:ln>
            <a:noFill/>
          </a:ln>
        </p:spPr>
      </p:pic>
      <p:grpSp>
        <p:nvGrpSpPr>
          <p:cNvPr id="119" name="Google Shape;119;g2f699c3dad1_0_1"/>
          <p:cNvGrpSpPr/>
          <p:nvPr/>
        </p:nvGrpSpPr>
        <p:grpSpPr>
          <a:xfrm>
            <a:off x="4098564" y="4940276"/>
            <a:ext cx="3303018" cy="615585"/>
            <a:chOff x="3074000" y="3705300"/>
            <a:chExt cx="2477325" cy="461700"/>
          </a:xfrm>
        </p:grpSpPr>
        <p:sp>
          <p:nvSpPr>
            <p:cNvPr id="120" name="Google Shape;120;g2f699c3dad1_0_1"/>
            <p:cNvSpPr txBox="1"/>
            <p:nvPr/>
          </p:nvSpPr>
          <p:spPr>
            <a:xfrm>
              <a:off x="3074000" y="3705300"/>
              <a:ext cx="572700" cy="4617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1600"/>
                </a:spcAft>
                <a:buNone/>
              </a:pPr>
              <a:r>
                <a:rPr b="1" i="1" lang="de-DE" sz="2400">
                  <a:solidFill>
                    <a:srgbClr val="0000FF"/>
                  </a:solidFill>
                  <a:latin typeface="Cambria"/>
                  <a:ea typeface="Cambria"/>
                  <a:cs typeface="Cambria"/>
                  <a:sym typeface="Cambria"/>
                </a:rPr>
                <a:t>z</a:t>
              </a:r>
              <a:r>
                <a:rPr b="1" baseline="-25000" i="1" lang="de-DE" sz="2400">
                  <a:solidFill>
                    <a:srgbClr val="0000FF"/>
                  </a:solidFill>
                  <a:latin typeface="Cambria"/>
                  <a:ea typeface="Cambria"/>
                  <a:cs typeface="Cambria"/>
                  <a:sym typeface="Cambria"/>
                </a:rPr>
                <a:t>ts-1</a:t>
              </a:r>
              <a:r>
                <a:rPr b="1" i="1" lang="de-DE" sz="2400">
                  <a:solidFill>
                    <a:srgbClr val="0000FF"/>
                  </a:solidFill>
                  <a:latin typeface="Cambria"/>
                  <a:ea typeface="Cambria"/>
                  <a:cs typeface="Cambria"/>
                  <a:sym typeface="Cambria"/>
                </a:rPr>
                <a:t> </a:t>
              </a:r>
              <a:endParaRPr sz="1900">
                <a:solidFill>
                  <a:srgbClr val="0000FF"/>
                </a:solidFill>
              </a:endParaRPr>
            </a:p>
          </p:txBody>
        </p:sp>
        <p:sp>
          <p:nvSpPr>
            <p:cNvPr id="121" name="Google Shape;121;g2f699c3dad1_0_1"/>
            <p:cNvSpPr/>
            <p:nvPr/>
          </p:nvSpPr>
          <p:spPr>
            <a:xfrm>
              <a:off x="3401750" y="3882666"/>
              <a:ext cx="2149575" cy="169825"/>
            </a:xfrm>
            <a:custGeom>
              <a:rect b="b" l="l" r="r" t="t"/>
              <a:pathLst>
                <a:path extrusionOk="0" h="6793" w="85983">
                  <a:moveTo>
                    <a:pt x="0" y="4120"/>
                  </a:moveTo>
                  <a:cubicBezTo>
                    <a:pt x="9133" y="3452"/>
                    <a:pt x="40467" y="-334"/>
                    <a:pt x="54797" y="111"/>
                  </a:cubicBezTo>
                  <a:cubicBezTo>
                    <a:pt x="69128" y="557"/>
                    <a:pt x="80785" y="5679"/>
                    <a:pt x="85983" y="6793"/>
                  </a:cubicBezTo>
                </a:path>
              </a:pathLst>
            </a:custGeom>
            <a:noFill/>
            <a:ln cap="flat" cmpd="sng" w="9525">
              <a:solidFill>
                <a:srgbClr val="0000FF"/>
              </a:solidFill>
              <a:prstDash val="solid"/>
              <a:round/>
              <a:headEnd len="med" w="med" type="none"/>
              <a:tailEnd len="med" w="med" type="stealth"/>
            </a:ln>
          </p:spPr>
        </p:sp>
      </p:grpSp>
      <p:sp>
        <p:nvSpPr>
          <p:cNvPr id="122" name="Google Shape;122;g2f699c3dad1_0_1"/>
          <p:cNvSpPr txBox="1"/>
          <p:nvPr>
            <p:ph idx="1" type="body"/>
          </p:nvPr>
        </p:nvSpPr>
        <p:spPr>
          <a:xfrm>
            <a:off x="415600" y="1605533"/>
            <a:ext cx="11360700" cy="2387100"/>
          </a:xfrm>
          <a:prstGeom prst="rect">
            <a:avLst/>
          </a:prstGeom>
        </p:spPr>
        <p:txBody>
          <a:bodyPr anchorCtr="0" anchor="t" bIns="45700" lIns="91425" spcFirstLastPara="1" rIns="91425" wrap="square" tIns="45700">
            <a:normAutofit/>
          </a:bodyPr>
          <a:lstStyle/>
          <a:p>
            <a:pPr indent="-482600" lvl="0" marL="609600" rtl="0" algn="l">
              <a:spcBef>
                <a:spcPts val="1000"/>
              </a:spcBef>
              <a:spcAft>
                <a:spcPts val="0"/>
              </a:spcAft>
              <a:buSzPts val="2800"/>
              <a:buChar char="•"/>
            </a:pPr>
            <a:r>
              <a:rPr lang="de-DE"/>
              <a:t>But when you’re building a generative model, you don’t want to replicate the same input.</a:t>
            </a:r>
            <a:endParaRPr/>
          </a:p>
          <a:p>
            <a:pPr indent="-482600" lvl="0" marL="609600" rtl="0" algn="l">
              <a:spcBef>
                <a:spcPts val="1000"/>
              </a:spcBef>
              <a:spcAft>
                <a:spcPts val="0"/>
              </a:spcAft>
              <a:buSzPts val="2800"/>
              <a:buChar char="•"/>
            </a:pPr>
            <a:r>
              <a:rPr lang="de-DE"/>
              <a:t>You want to randomly sample from the latent space, or generate variations on an input image, from a continuous latent space.</a:t>
            </a:r>
            <a:endParaRPr>
              <a:solidFill>
                <a:srgbClr val="85200C"/>
              </a:solidFill>
            </a:endParaRPr>
          </a:p>
        </p:txBody>
      </p:sp>
      <p:sp>
        <p:nvSpPr>
          <p:cNvPr id="123" name="Google Shape;123;g2f699c3dad1_0_1"/>
          <p:cNvSpPr txBox="1"/>
          <p:nvPr>
            <p:ph type="title"/>
          </p:nvPr>
        </p:nvSpPr>
        <p:spPr>
          <a:xfrm>
            <a:off x="415600" y="391600"/>
            <a:ext cx="11360700" cy="1108500"/>
          </a:xfrm>
          <a:prstGeom prst="rect">
            <a:avLst/>
          </a:prstGeom>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chemeClr val="dk2"/>
              </a:buClr>
              <a:buSzPts val="3600"/>
              <a:buFont typeface="Calibri"/>
              <a:buNone/>
            </a:pPr>
            <a:r>
              <a:rPr b="1" lang="de-DE" sz="3600">
                <a:solidFill>
                  <a:schemeClr val="dk2"/>
                </a:solidFill>
                <a:latin typeface="Calibri"/>
                <a:ea typeface="Calibri"/>
                <a:cs typeface="Calibri"/>
                <a:sym typeface="Calibri"/>
              </a:rPr>
              <a:t>AE problems</a:t>
            </a:r>
            <a:endParaRPr b="1" sz="3600">
              <a:solidFill>
                <a:schemeClr val="dk2"/>
              </a:solidFill>
              <a:latin typeface="Calibri"/>
              <a:ea typeface="Calibri"/>
              <a:cs typeface="Calibri"/>
              <a:sym typeface="Calibri"/>
            </a:endParaRPr>
          </a:p>
        </p:txBody>
      </p:sp>
      <p:sp>
        <p:nvSpPr>
          <p:cNvPr id="124" name="Google Shape;124;g2f699c3dad1_0_1"/>
          <p:cNvSpPr txBox="1"/>
          <p:nvPr/>
        </p:nvSpPr>
        <p:spPr>
          <a:xfrm>
            <a:off x="4024400" y="4455067"/>
            <a:ext cx="763500" cy="6156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1600"/>
              </a:spcAft>
              <a:buNone/>
            </a:pPr>
            <a:r>
              <a:rPr b="1" i="1" lang="de-DE" sz="2400">
                <a:solidFill>
                  <a:srgbClr val="85200C"/>
                </a:solidFill>
                <a:latin typeface="Cambria"/>
                <a:ea typeface="Cambria"/>
                <a:cs typeface="Cambria"/>
                <a:sym typeface="Cambria"/>
              </a:rPr>
              <a:t>z</a:t>
            </a:r>
            <a:r>
              <a:rPr b="1" baseline="-25000" i="1" lang="de-DE" sz="2400">
                <a:solidFill>
                  <a:srgbClr val="85200C"/>
                </a:solidFill>
                <a:latin typeface="Cambria"/>
                <a:ea typeface="Cambria"/>
                <a:cs typeface="Cambria"/>
                <a:sym typeface="Cambria"/>
              </a:rPr>
              <a:t>tr-1</a:t>
            </a:r>
            <a:r>
              <a:rPr b="1" i="1" lang="de-DE" sz="2400">
                <a:solidFill>
                  <a:srgbClr val="85200C"/>
                </a:solidFill>
                <a:latin typeface="Cambria"/>
                <a:ea typeface="Cambria"/>
                <a:cs typeface="Cambria"/>
                <a:sym typeface="Cambria"/>
              </a:rPr>
              <a:t> </a:t>
            </a:r>
            <a:endParaRPr sz="1900"/>
          </a:p>
        </p:txBody>
      </p:sp>
      <p:sp>
        <p:nvSpPr>
          <p:cNvPr id="125" name="Google Shape;125;g2f699c3dad1_0_1"/>
          <p:cNvSpPr txBox="1"/>
          <p:nvPr/>
        </p:nvSpPr>
        <p:spPr>
          <a:xfrm>
            <a:off x="7697833" y="4150267"/>
            <a:ext cx="763500" cy="6156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1600"/>
              </a:spcAft>
              <a:buNone/>
            </a:pPr>
            <a:r>
              <a:rPr b="1" i="1" lang="de-DE" sz="2400">
                <a:solidFill>
                  <a:srgbClr val="85200C"/>
                </a:solidFill>
                <a:latin typeface="Cambria"/>
                <a:ea typeface="Cambria"/>
                <a:cs typeface="Cambria"/>
                <a:sym typeface="Cambria"/>
              </a:rPr>
              <a:t>ẋ</a:t>
            </a:r>
            <a:r>
              <a:rPr b="1" baseline="-25000" i="1" lang="de-DE" sz="2400">
                <a:solidFill>
                  <a:srgbClr val="85200C"/>
                </a:solidFill>
                <a:latin typeface="Cambria"/>
                <a:ea typeface="Cambria"/>
                <a:cs typeface="Cambria"/>
                <a:sym typeface="Cambria"/>
              </a:rPr>
              <a:t>r-1</a:t>
            </a:r>
            <a:r>
              <a:rPr b="1" i="1" lang="de-DE" sz="2400">
                <a:solidFill>
                  <a:srgbClr val="85200C"/>
                </a:solidFill>
                <a:latin typeface="Cambria"/>
                <a:ea typeface="Cambria"/>
                <a:cs typeface="Cambria"/>
                <a:sym typeface="Cambria"/>
              </a:rPr>
              <a:t> </a:t>
            </a:r>
            <a:endParaRPr sz="1900"/>
          </a:p>
        </p:txBody>
      </p:sp>
      <p:grpSp>
        <p:nvGrpSpPr>
          <p:cNvPr id="126" name="Google Shape;126;g2f699c3dad1_0_1"/>
          <p:cNvGrpSpPr/>
          <p:nvPr/>
        </p:nvGrpSpPr>
        <p:grpSpPr>
          <a:xfrm>
            <a:off x="3633442" y="5070540"/>
            <a:ext cx="4451855" cy="811280"/>
            <a:chOff x="2725150" y="3803000"/>
            <a:chExt cx="3338975" cy="608475"/>
          </a:xfrm>
        </p:grpSpPr>
        <p:sp>
          <p:nvSpPr>
            <p:cNvPr id="127" name="Google Shape;127;g2f699c3dad1_0_1"/>
            <p:cNvSpPr txBox="1"/>
            <p:nvPr/>
          </p:nvSpPr>
          <p:spPr>
            <a:xfrm>
              <a:off x="2725150" y="3894675"/>
              <a:ext cx="572700" cy="4617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1600"/>
                </a:spcAft>
                <a:buNone/>
              </a:pPr>
              <a:r>
                <a:rPr b="1" i="1" lang="de-DE" sz="2400">
                  <a:solidFill>
                    <a:srgbClr val="85200C"/>
                  </a:solidFill>
                  <a:latin typeface="Cambria"/>
                  <a:ea typeface="Cambria"/>
                  <a:cs typeface="Cambria"/>
                  <a:sym typeface="Cambria"/>
                </a:rPr>
                <a:t>z</a:t>
              </a:r>
              <a:r>
                <a:rPr b="1" baseline="-25000" i="1" lang="de-DE" sz="2400">
                  <a:solidFill>
                    <a:srgbClr val="85200C"/>
                  </a:solidFill>
                  <a:latin typeface="Cambria"/>
                  <a:ea typeface="Cambria"/>
                  <a:cs typeface="Cambria"/>
                  <a:sym typeface="Cambria"/>
                </a:rPr>
                <a:t>tr-2</a:t>
              </a:r>
              <a:r>
                <a:rPr b="1" i="1" lang="de-DE" sz="2400">
                  <a:solidFill>
                    <a:srgbClr val="85200C"/>
                  </a:solidFill>
                  <a:latin typeface="Cambria"/>
                  <a:ea typeface="Cambria"/>
                  <a:cs typeface="Cambria"/>
                  <a:sym typeface="Cambria"/>
                </a:rPr>
                <a:t> </a:t>
              </a:r>
              <a:endParaRPr sz="1900"/>
            </a:p>
          </p:txBody>
        </p:sp>
        <p:sp>
          <p:nvSpPr>
            <p:cNvPr id="128" name="Google Shape;128;g2f699c3dad1_0_1"/>
            <p:cNvSpPr txBox="1"/>
            <p:nvPr/>
          </p:nvSpPr>
          <p:spPr>
            <a:xfrm>
              <a:off x="5491425" y="3803000"/>
              <a:ext cx="572700" cy="4617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1600"/>
                </a:spcAft>
                <a:buNone/>
              </a:pPr>
              <a:r>
                <a:rPr b="1" i="1" lang="de-DE" sz="2400">
                  <a:solidFill>
                    <a:srgbClr val="85200C"/>
                  </a:solidFill>
                  <a:latin typeface="Cambria"/>
                  <a:ea typeface="Cambria"/>
                  <a:cs typeface="Cambria"/>
                  <a:sym typeface="Cambria"/>
                </a:rPr>
                <a:t>ẋ</a:t>
              </a:r>
              <a:r>
                <a:rPr b="1" baseline="-25000" i="1" lang="de-DE" sz="2400">
                  <a:solidFill>
                    <a:srgbClr val="85200C"/>
                  </a:solidFill>
                  <a:latin typeface="Cambria"/>
                  <a:ea typeface="Cambria"/>
                  <a:cs typeface="Cambria"/>
                  <a:sym typeface="Cambria"/>
                </a:rPr>
                <a:t>r-2</a:t>
              </a:r>
              <a:r>
                <a:rPr b="1" i="1" lang="de-DE" sz="2400">
                  <a:solidFill>
                    <a:srgbClr val="85200C"/>
                  </a:solidFill>
                  <a:latin typeface="Cambria"/>
                  <a:ea typeface="Cambria"/>
                  <a:cs typeface="Cambria"/>
                  <a:sym typeface="Cambria"/>
                </a:rPr>
                <a:t> </a:t>
              </a:r>
              <a:endParaRPr sz="1900"/>
            </a:p>
          </p:txBody>
        </p:sp>
        <p:sp>
          <p:nvSpPr>
            <p:cNvPr id="129" name="Google Shape;129;g2f699c3dad1_0_1"/>
            <p:cNvSpPr/>
            <p:nvPr/>
          </p:nvSpPr>
          <p:spPr>
            <a:xfrm>
              <a:off x="3179000" y="4052500"/>
              <a:ext cx="2372325" cy="358975"/>
            </a:xfrm>
            <a:custGeom>
              <a:rect b="b" l="l" r="r" t="t"/>
              <a:pathLst>
                <a:path extrusionOk="0" h="14359" w="94893">
                  <a:moveTo>
                    <a:pt x="0" y="4901"/>
                  </a:moveTo>
                  <a:cubicBezTo>
                    <a:pt x="8984" y="6460"/>
                    <a:pt x="38091" y="15074"/>
                    <a:pt x="53906" y="14257"/>
                  </a:cubicBezTo>
                  <a:cubicBezTo>
                    <a:pt x="69722" y="13440"/>
                    <a:pt x="88062" y="2376"/>
                    <a:pt x="94893" y="0"/>
                  </a:cubicBezTo>
                </a:path>
              </a:pathLst>
            </a:custGeom>
            <a:noFill/>
            <a:ln cap="flat" cmpd="sng" w="9525">
              <a:solidFill>
                <a:schemeClr val="dk1"/>
              </a:solidFill>
              <a:prstDash val="solid"/>
              <a:round/>
              <a:headEnd len="med" w="med" type="none"/>
              <a:tailEnd len="med" w="med" type="stealth"/>
            </a:ln>
          </p:spPr>
        </p:sp>
      </p:grpSp>
      <p:grpSp>
        <p:nvGrpSpPr>
          <p:cNvPr id="130" name="Google Shape;130;g2f699c3dad1_0_1"/>
          <p:cNvGrpSpPr/>
          <p:nvPr/>
        </p:nvGrpSpPr>
        <p:grpSpPr>
          <a:xfrm>
            <a:off x="5078911" y="0"/>
            <a:ext cx="5814514" cy="4366071"/>
            <a:chOff x="5209920" y="0"/>
            <a:chExt cx="4360994" cy="3274635"/>
          </a:xfrm>
        </p:grpSpPr>
        <p:sp>
          <p:nvSpPr>
            <p:cNvPr id="131" name="Google Shape;131;g2f699c3dad1_0_1"/>
            <p:cNvSpPr txBox="1"/>
            <p:nvPr/>
          </p:nvSpPr>
          <p:spPr>
            <a:xfrm>
              <a:off x="5209920" y="2893635"/>
              <a:ext cx="1269900" cy="3810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1600"/>
                </a:spcAft>
                <a:buNone/>
              </a:pPr>
              <a:r>
                <a:rPr i="1" lang="de-DE" sz="1700">
                  <a:solidFill>
                    <a:schemeClr val="dk1"/>
                  </a:solidFill>
                  <a:highlight>
                    <a:schemeClr val="lt1"/>
                  </a:highlight>
                  <a:latin typeface="Times New Roman"/>
                  <a:ea typeface="Times New Roman"/>
                  <a:cs typeface="Times New Roman"/>
                  <a:sym typeface="Times New Roman"/>
                </a:rPr>
                <a:t>d(z) = </a:t>
              </a:r>
              <a:r>
                <a:rPr b="1" i="1" lang="de-DE" sz="1700">
                  <a:solidFill>
                    <a:srgbClr val="85200C"/>
                  </a:solidFill>
                  <a:highlight>
                    <a:schemeClr val="lt1"/>
                  </a:highlight>
                  <a:latin typeface="Times New Roman"/>
                  <a:ea typeface="Times New Roman"/>
                  <a:cs typeface="Times New Roman"/>
                  <a:sym typeface="Times New Roman"/>
                </a:rPr>
                <a:t>decoder</a:t>
              </a:r>
              <a:endParaRPr b="1" i="1" sz="1200">
                <a:solidFill>
                  <a:srgbClr val="85200C"/>
                </a:solidFill>
                <a:highlight>
                  <a:schemeClr val="lt1"/>
                </a:highlight>
                <a:latin typeface="Times New Roman"/>
                <a:ea typeface="Times New Roman"/>
                <a:cs typeface="Times New Roman"/>
                <a:sym typeface="Times New Roman"/>
              </a:endParaRPr>
            </a:p>
          </p:txBody>
        </p:sp>
        <p:pic>
          <p:nvPicPr>
            <p:cNvPr id="132" name="Google Shape;132;g2f699c3dad1_0_1"/>
            <p:cNvPicPr preferRelativeResize="0"/>
            <p:nvPr/>
          </p:nvPicPr>
          <p:blipFill rotWithShape="1">
            <a:blip r:embed="rId4">
              <a:alphaModFix/>
            </a:blip>
            <a:srcRect b="24800" l="0" r="0" t="0"/>
            <a:stretch/>
          </p:blipFill>
          <p:spPr>
            <a:xfrm>
              <a:off x="7093602" y="0"/>
              <a:ext cx="2477312" cy="1018559"/>
            </a:xfrm>
            <a:prstGeom prst="rect">
              <a:avLst/>
            </a:prstGeom>
            <a:noFill/>
            <a:ln>
              <a:noFill/>
            </a:ln>
          </p:spPr>
        </p:pic>
      </p:grpSp>
      <p:pic>
        <p:nvPicPr>
          <p:cNvPr id="133" name="Google Shape;133;g2f699c3dad1_0_1"/>
          <p:cNvPicPr preferRelativeResize="0"/>
          <p:nvPr/>
        </p:nvPicPr>
        <p:blipFill>
          <a:blip r:embed="rId5">
            <a:alphaModFix/>
          </a:blip>
          <a:stretch>
            <a:fillRect/>
          </a:stretch>
        </p:blipFill>
        <p:spPr>
          <a:xfrm>
            <a:off x="3520767" y="-118788"/>
            <a:ext cx="1267233" cy="15458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000"/>
                                        <p:tgtEl>
                                          <p:spTgt spid="13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f699c3dad1_0_20"/>
          <p:cNvSpPr txBox="1"/>
          <p:nvPr>
            <p:ph idx="1" type="body"/>
          </p:nvPr>
        </p:nvSpPr>
        <p:spPr>
          <a:xfrm>
            <a:off x="415600" y="1605533"/>
            <a:ext cx="7951500" cy="4184100"/>
          </a:xfrm>
          <a:prstGeom prst="rect">
            <a:avLst/>
          </a:prstGeom>
        </p:spPr>
        <p:txBody>
          <a:bodyPr anchorCtr="0" anchor="t" bIns="45700" lIns="91425" spcFirstLastPara="1" rIns="91425" wrap="square" tIns="45700">
            <a:normAutofit/>
          </a:bodyPr>
          <a:lstStyle/>
          <a:p>
            <a:pPr indent="-482600" lvl="0" marL="609600" rtl="0" algn="l">
              <a:spcBef>
                <a:spcPts val="1000"/>
              </a:spcBef>
              <a:spcAft>
                <a:spcPts val="0"/>
              </a:spcAft>
              <a:buSzPts val="2800"/>
              <a:buChar char="•"/>
            </a:pPr>
            <a:r>
              <a:rPr lang="de-DE"/>
              <a:t>Variational Autoencoders (VAEs) have one fundamentally unique property that separates them from vanilla autoencoders, and it is this property that makes them so useful for generative modeling: </a:t>
            </a:r>
            <a:endParaRPr/>
          </a:p>
          <a:p>
            <a:pPr indent="-482600" lvl="0" marL="609600" rtl="0" algn="l">
              <a:spcBef>
                <a:spcPts val="1000"/>
              </a:spcBef>
              <a:spcAft>
                <a:spcPts val="0"/>
              </a:spcAft>
              <a:buSzPts val="2800"/>
              <a:buChar char="•"/>
            </a:pPr>
            <a:r>
              <a:rPr lang="de-DE"/>
              <a:t>their latent spaces are, </a:t>
            </a:r>
            <a:r>
              <a:rPr b="1" lang="de-DE">
                <a:solidFill>
                  <a:srgbClr val="990000"/>
                </a:solidFill>
              </a:rPr>
              <a:t>by design</a:t>
            </a:r>
            <a:r>
              <a:rPr lang="de-DE"/>
              <a:t>, </a:t>
            </a:r>
            <a:r>
              <a:rPr lang="de-DE" u="sng"/>
              <a:t>continuous</a:t>
            </a:r>
            <a:r>
              <a:rPr lang="de-DE"/>
              <a:t>, allowing easy random sampling and interpolation.</a:t>
            </a:r>
            <a:endParaRPr>
              <a:solidFill>
                <a:srgbClr val="85200C"/>
              </a:solidFill>
            </a:endParaRPr>
          </a:p>
        </p:txBody>
      </p:sp>
      <p:sp>
        <p:nvSpPr>
          <p:cNvPr id="139" name="Google Shape;139;g2f699c3dad1_0_20"/>
          <p:cNvSpPr txBox="1"/>
          <p:nvPr>
            <p:ph type="title"/>
          </p:nvPr>
        </p:nvSpPr>
        <p:spPr>
          <a:xfrm>
            <a:off x="415600" y="391600"/>
            <a:ext cx="11360700" cy="1108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b="1" lang="de-DE" sz="3600">
                <a:solidFill>
                  <a:schemeClr val="dk2"/>
                </a:solidFill>
                <a:latin typeface="Calibri"/>
                <a:ea typeface="Calibri"/>
                <a:cs typeface="Calibri"/>
                <a:sym typeface="Calibri"/>
              </a:rPr>
              <a:t>Variational AutoEncoders (VAEs)</a:t>
            </a:r>
            <a:endParaRPr b="1" sz="3600">
              <a:solidFill>
                <a:schemeClr val="dk2"/>
              </a:solidFill>
              <a:latin typeface="Calibri"/>
              <a:ea typeface="Calibri"/>
              <a:cs typeface="Calibri"/>
              <a:sym typeface="Calibri"/>
            </a:endParaRPr>
          </a:p>
        </p:txBody>
      </p:sp>
      <p:pic>
        <p:nvPicPr>
          <p:cNvPr id="140" name="Google Shape;140;g2f699c3dad1_0_20"/>
          <p:cNvPicPr preferRelativeResize="0"/>
          <p:nvPr/>
        </p:nvPicPr>
        <p:blipFill>
          <a:blip r:embed="rId3">
            <a:alphaModFix/>
          </a:blip>
          <a:stretch>
            <a:fillRect/>
          </a:stretch>
        </p:blipFill>
        <p:spPr>
          <a:xfrm>
            <a:off x="8451600" y="1380199"/>
            <a:ext cx="3418399" cy="3949109"/>
          </a:xfrm>
          <a:prstGeom prst="rect">
            <a:avLst/>
          </a:prstGeom>
          <a:noFill/>
          <a:ln>
            <a:noFill/>
          </a:ln>
        </p:spPr>
      </p:pic>
    </p:spTree>
  </p:cSld>
  <p:clrMapOvr>
    <a:masterClrMapping/>
  </p:clrMapOvr>
  <mc:AlternateContent>
    <mc:Choice Requires="p14">
      <p:transition spd="med">
        <p14:gallery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f699c3dad1_0_27"/>
          <p:cNvSpPr txBox="1"/>
          <p:nvPr>
            <p:ph idx="1" type="body"/>
          </p:nvPr>
        </p:nvSpPr>
        <p:spPr>
          <a:xfrm>
            <a:off x="415600" y="1605533"/>
            <a:ext cx="7951500" cy="4184100"/>
          </a:xfrm>
          <a:prstGeom prst="rect">
            <a:avLst/>
          </a:prstGeom>
        </p:spPr>
        <p:txBody>
          <a:bodyPr anchorCtr="0" anchor="t" bIns="45700" lIns="91425" spcFirstLastPara="1" rIns="91425" wrap="square" tIns="45700">
            <a:normAutofit lnSpcReduction="10000"/>
          </a:bodyPr>
          <a:lstStyle/>
          <a:p>
            <a:pPr indent="-482600" lvl="0" marL="609600" rtl="0" algn="l">
              <a:spcBef>
                <a:spcPts val="1000"/>
              </a:spcBef>
              <a:spcAft>
                <a:spcPts val="0"/>
              </a:spcAft>
              <a:buSzPts val="2800"/>
              <a:buChar char="•"/>
            </a:pPr>
            <a:r>
              <a:rPr lang="de-DE"/>
              <a:t>Instead of mapping the input to a fixes latent vector, they map it to a distribution!</a:t>
            </a:r>
            <a:endParaRPr/>
          </a:p>
          <a:p>
            <a:pPr indent="-482600" lvl="0" marL="609600" rtl="0" algn="l">
              <a:spcBef>
                <a:spcPts val="1000"/>
              </a:spcBef>
              <a:spcAft>
                <a:spcPts val="0"/>
              </a:spcAft>
              <a:buSzPts val="2800"/>
              <a:buChar char="•"/>
            </a:pPr>
            <a:r>
              <a:rPr lang="de-DE"/>
              <a:t>What is more, VAEs force the latent variables to be Normal distributed.</a:t>
            </a:r>
            <a:endParaRPr/>
          </a:p>
          <a:p>
            <a:pPr indent="-482600" lvl="0" marL="609600" rtl="0" algn="l">
              <a:spcBef>
                <a:spcPts val="1000"/>
              </a:spcBef>
              <a:spcAft>
                <a:spcPts val="0"/>
              </a:spcAft>
              <a:buSzPts val="2800"/>
              <a:buChar char="•"/>
            </a:pPr>
            <a:r>
              <a:rPr lang="de-DE"/>
              <a:t>It achieves this by</a:t>
            </a:r>
            <a:r>
              <a:rPr i="1" lang="de-DE"/>
              <a:t> </a:t>
            </a:r>
            <a:r>
              <a:rPr lang="de-DE"/>
              <a:t>making its encoder</a:t>
            </a:r>
            <a:r>
              <a:rPr i="1" lang="de-DE"/>
              <a:t> :</a:t>
            </a:r>
            <a:br>
              <a:rPr i="1" lang="de-DE"/>
            </a:br>
            <a:r>
              <a:rPr i="1" lang="de-DE"/>
              <a:t>- not output an encoding vector of size </a:t>
            </a:r>
            <a:r>
              <a:rPr b="1" i="1" lang="de-DE"/>
              <a:t>n </a:t>
            </a:r>
            <a:r>
              <a:rPr i="1" lang="de-DE"/>
              <a:t>(like AEs),</a:t>
            </a:r>
            <a:br>
              <a:rPr i="1" lang="de-DE"/>
            </a:br>
            <a:r>
              <a:rPr i="1" lang="de-DE"/>
              <a:t>- rather, outputting two vectors of size </a:t>
            </a:r>
            <a:r>
              <a:rPr b="1" i="1" lang="de-DE"/>
              <a:t>n</a:t>
            </a:r>
            <a:r>
              <a:rPr i="1" lang="de-DE"/>
              <a:t>: </a:t>
            </a:r>
            <a:endParaRPr i="1"/>
          </a:p>
          <a:p>
            <a:pPr indent="-457200" lvl="1" marL="1219200" rtl="0" algn="l">
              <a:spcBef>
                <a:spcPts val="500"/>
              </a:spcBef>
              <a:spcAft>
                <a:spcPts val="0"/>
              </a:spcAft>
              <a:buSzPts val="2400"/>
              <a:buChar char="•"/>
            </a:pPr>
            <a:r>
              <a:rPr i="1" lang="de-DE"/>
              <a:t>a vector of means, </a:t>
            </a:r>
            <a:r>
              <a:rPr b="1" i="1" lang="de-DE"/>
              <a:t>μ</a:t>
            </a:r>
            <a:r>
              <a:rPr i="1" lang="de-DE"/>
              <a:t>, </a:t>
            </a:r>
            <a:endParaRPr i="1"/>
          </a:p>
          <a:p>
            <a:pPr indent="-457200" lvl="1" marL="1219200" rtl="0" algn="l">
              <a:spcBef>
                <a:spcPts val="500"/>
              </a:spcBef>
              <a:spcAft>
                <a:spcPts val="0"/>
              </a:spcAft>
              <a:buSzPts val="2400"/>
              <a:buChar char="•"/>
            </a:pPr>
            <a:r>
              <a:rPr i="1" lang="de-DE"/>
              <a:t>and another vector of standard deviations, </a:t>
            </a:r>
            <a:r>
              <a:rPr b="1" i="1" lang="de-DE"/>
              <a:t>σ</a:t>
            </a:r>
            <a:r>
              <a:rPr i="1" lang="de-DE"/>
              <a:t>.</a:t>
            </a:r>
            <a:endParaRPr i="1">
              <a:solidFill>
                <a:srgbClr val="85200C"/>
              </a:solidFill>
            </a:endParaRPr>
          </a:p>
        </p:txBody>
      </p:sp>
      <p:sp>
        <p:nvSpPr>
          <p:cNvPr id="146" name="Google Shape;146;g2f699c3dad1_0_27"/>
          <p:cNvSpPr txBox="1"/>
          <p:nvPr>
            <p:ph type="title"/>
          </p:nvPr>
        </p:nvSpPr>
        <p:spPr>
          <a:xfrm>
            <a:off x="415600" y="391600"/>
            <a:ext cx="11360700" cy="1108500"/>
          </a:xfrm>
          <a:prstGeom prst="rect">
            <a:avLst/>
          </a:prstGeom>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lang="de-DE" sz="3600">
                <a:solidFill>
                  <a:schemeClr val="dk2"/>
                </a:solidFill>
                <a:latin typeface="Calibri"/>
                <a:ea typeface="Calibri"/>
                <a:cs typeface="Calibri"/>
                <a:sym typeface="Calibri"/>
              </a:rPr>
              <a:t>Variational AutoEncoders (VAEs)</a:t>
            </a:r>
            <a:endParaRPr b="1" sz="3600">
              <a:solidFill>
                <a:schemeClr val="dk2"/>
              </a:solidFill>
              <a:latin typeface="Calibri"/>
              <a:ea typeface="Calibri"/>
              <a:cs typeface="Calibri"/>
              <a:sym typeface="Calibri"/>
            </a:endParaRPr>
          </a:p>
        </p:txBody>
      </p:sp>
      <p:pic>
        <p:nvPicPr>
          <p:cNvPr id="147" name="Google Shape;147;g2f699c3dad1_0_27"/>
          <p:cNvPicPr preferRelativeResize="0"/>
          <p:nvPr/>
        </p:nvPicPr>
        <p:blipFill>
          <a:blip r:embed="rId3">
            <a:alphaModFix/>
          </a:blip>
          <a:stretch>
            <a:fillRect/>
          </a:stretch>
        </p:blipFill>
        <p:spPr>
          <a:xfrm>
            <a:off x="8451600" y="1380199"/>
            <a:ext cx="3418399" cy="3949109"/>
          </a:xfrm>
          <a:prstGeom prst="rect">
            <a:avLst/>
          </a:prstGeom>
          <a:noFill/>
          <a:ln>
            <a:noFill/>
          </a:ln>
        </p:spPr>
      </p:pic>
      <p:sp>
        <p:nvSpPr>
          <p:cNvPr id="148" name="Google Shape;148;g2f699c3dad1_0_27"/>
          <p:cNvSpPr txBox="1"/>
          <p:nvPr/>
        </p:nvSpPr>
        <p:spPr>
          <a:xfrm>
            <a:off x="10384301" y="3401668"/>
            <a:ext cx="930900" cy="4308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1600"/>
              </a:spcAft>
              <a:buNone/>
            </a:pPr>
            <a:r>
              <a:rPr lang="de-DE" sz="1100">
                <a:solidFill>
                  <a:srgbClr val="85200C"/>
                </a:solidFill>
                <a:latin typeface="Playfair Display"/>
                <a:ea typeface="Playfair Display"/>
                <a:cs typeface="Playfair Display"/>
                <a:sym typeface="Playfair Display"/>
              </a:rPr>
              <a:t>⇒   </a:t>
            </a:r>
            <a:r>
              <a:rPr b="1" lang="de-DE" sz="1200">
                <a:solidFill>
                  <a:srgbClr val="85200C"/>
                </a:solidFill>
                <a:latin typeface="Playfair Display"/>
                <a:ea typeface="Playfair Display"/>
                <a:cs typeface="Playfair Display"/>
                <a:sym typeface="Playfair Display"/>
              </a:rPr>
              <a:t>n</a:t>
            </a:r>
            <a:endParaRPr b="1" sz="700">
              <a:solidFill>
                <a:srgbClr val="85200C"/>
              </a:solidFill>
              <a:latin typeface="Playfair Display"/>
              <a:ea typeface="Playfair Display"/>
              <a:cs typeface="Playfair Display"/>
              <a:sym typeface="Playfair Display"/>
            </a:endParaRPr>
          </a:p>
        </p:txBody>
      </p:sp>
      <p:pic>
        <p:nvPicPr>
          <p:cNvPr id="149" name="Google Shape;149;g2f699c3dad1_0_27"/>
          <p:cNvPicPr preferRelativeResize="0"/>
          <p:nvPr/>
        </p:nvPicPr>
        <p:blipFill rotWithShape="1">
          <a:blip r:embed="rId4">
            <a:alphaModFix/>
          </a:blip>
          <a:srcRect b="3707" l="0" r="0" t="0"/>
          <a:stretch/>
        </p:blipFill>
        <p:spPr>
          <a:xfrm>
            <a:off x="1388910" y="2773902"/>
            <a:ext cx="5595475" cy="3015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f699c3dad1_0_36"/>
          <p:cNvSpPr txBox="1"/>
          <p:nvPr>
            <p:ph idx="1" type="body"/>
          </p:nvPr>
        </p:nvSpPr>
        <p:spPr>
          <a:xfrm>
            <a:off x="415600" y="1605533"/>
            <a:ext cx="7951500" cy="4184100"/>
          </a:xfrm>
          <a:prstGeom prst="rect">
            <a:avLst/>
          </a:prstGeom>
        </p:spPr>
        <p:txBody>
          <a:bodyPr anchorCtr="0" anchor="t" bIns="45700" lIns="91425" spcFirstLastPara="1" rIns="91425" wrap="square" tIns="45700">
            <a:normAutofit lnSpcReduction="10000"/>
          </a:bodyPr>
          <a:lstStyle/>
          <a:p>
            <a:pPr indent="-482600" lvl="0" marL="609600" rtl="0" algn="l">
              <a:spcBef>
                <a:spcPts val="1000"/>
              </a:spcBef>
              <a:spcAft>
                <a:spcPts val="0"/>
              </a:spcAft>
              <a:buSzPts val="2800"/>
              <a:buChar char="•"/>
            </a:pPr>
            <a:r>
              <a:rPr lang="de-DE"/>
              <a:t>Instead of mapping the input to a fixes latent vector, they map it to a distribution!</a:t>
            </a:r>
            <a:endParaRPr/>
          </a:p>
          <a:p>
            <a:pPr indent="-482600" lvl="0" marL="609600" rtl="0" algn="l">
              <a:spcBef>
                <a:spcPts val="1000"/>
              </a:spcBef>
              <a:spcAft>
                <a:spcPts val="0"/>
              </a:spcAft>
              <a:buSzPts val="2800"/>
              <a:buChar char="•"/>
            </a:pPr>
            <a:r>
              <a:rPr lang="de-DE"/>
              <a:t>What is more, VAEs force the latent variables to be Normal distributed.</a:t>
            </a:r>
            <a:endParaRPr/>
          </a:p>
          <a:p>
            <a:pPr indent="-482600" lvl="0" marL="609600" rtl="0" algn="l">
              <a:spcBef>
                <a:spcPts val="1000"/>
              </a:spcBef>
              <a:spcAft>
                <a:spcPts val="0"/>
              </a:spcAft>
              <a:buSzPts val="2800"/>
              <a:buChar char="•"/>
            </a:pPr>
            <a:r>
              <a:rPr lang="de-DE"/>
              <a:t>It achieves this by</a:t>
            </a:r>
            <a:r>
              <a:rPr i="1" lang="de-DE"/>
              <a:t> </a:t>
            </a:r>
            <a:r>
              <a:rPr lang="de-DE"/>
              <a:t>making its encoder</a:t>
            </a:r>
            <a:r>
              <a:rPr i="1" lang="de-DE"/>
              <a:t> :</a:t>
            </a:r>
            <a:br>
              <a:rPr i="1" lang="de-DE"/>
            </a:br>
            <a:r>
              <a:rPr i="1" lang="de-DE"/>
              <a:t>- not output an encoding vector of size </a:t>
            </a:r>
            <a:r>
              <a:rPr b="1" i="1" lang="de-DE"/>
              <a:t>n </a:t>
            </a:r>
            <a:r>
              <a:rPr i="1" lang="de-DE"/>
              <a:t>(like AEs),</a:t>
            </a:r>
            <a:br>
              <a:rPr i="1" lang="de-DE"/>
            </a:br>
            <a:r>
              <a:rPr i="1" lang="de-DE"/>
              <a:t>- rather, outputting two vectors of size </a:t>
            </a:r>
            <a:r>
              <a:rPr b="1" i="1" lang="de-DE"/>
              <a:t>n</a:t>
            </a:r>
            <a:r>
              <a:rPr i="1" lang="de-DE"/>
              <a:t>: </a:t>
            </a:r>
            <a:endParaRPr i="1"/>
          </a:p>
          <a:p>
            <a:pPr indent="-457200" lvl="1" marL="1219200" rtl="0" algn="l">
              <a:spcBef>
                <a:spcPts val="500"/>
              </a:spcBef>
              <a:spcAft>
                <a:spcPts val="0"/>
              </a:spcAft>
              <a:buSzPts val="2400"/>
              <a:buChar char="•"/>
            </a:pPr>
            <a:r>
              <a:rPr i="1" lang="de-DE"/>
              <a:t>a vector of means, </a:t>
            </a:r>
            <a:r>
              <a:rPr b="1" i="1" lang="de-DE"/>
              <a:t>μ</a:t>
            </a:r>
            <a:r>
              <a:rPr i="1" lang="de-DE"/>
              <a:t>, </a:t>
            </a:r>
            <a:endParaRPr i="1"/>
          </a:p>
          <a:p>
            <a:pPr indent="-457200" lvl="1" marL="1219200" rtl="0" algn="l">
              <a:spcBef>
                <a:spcPts val="500"/>
              </a:spcBef>
              <a:spcAft>
                <a:spcPts val="0"/>
              </a:spcAft>
              <a:buSzPts val="2400"/>
              <a:buChar char="•"/>
            </a:pPr>
            <a:r>
              <a:rPr i="1" lang="de-DE"/>
              <a:t>and another vector of standard deviations, </a:t>
            </a:r>
            <a:r>
              <a:rPr b="1" i="1" lang="de-DE"/>
              <a:t>σ</a:t>
            </a:r>
            <a:r>
              <a:rPr i="1" lang="de-DE"/>
              <a:t>.</a:t>
            </a:r>
            <a:endParaRPr i="1">
              <a:solidFill>
                <a:srgbClr val="85200C"/>
              </a:solidFill>
            </a:endParaRPr>
          </a:p>
        </p:txBody>
      </p:sp>
      <p:sp>
        <p:nvSpPr>
          <p:cNvPr id="155" name="Google Shape;155;g2f699c3dad1_0_36"/>
          <p:cNvSpPr txBox="1"/>
          <p:nvPr>
            <p:ph type="title"/>
          </p:nvPr>
        </p:nvSpPr>
        <p:spPr>
          <a:xfrm>
            <a:off x="415600" y="391600"/>
            <a:ext cx="11360700" cy="1108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b="1" lang="de-DE" sz="3600">
                <a:solidFill>
                  <a:schemeClr val="dk2"/>
                </a:solidFill>
                <a:latin typeface="Calibri"/>
                <a:ea typeface="Calibri"/>
                <a:cs typeface="Calibri"/>
                <a:sym typeface="Calibri"/>
              </a:rPr>
              <a:t>Variational AutoEncoders (VAEs)</a:t>
            </a:r>
            <a:endParaRPr b="1" sz="3600">
              <a:solidFill>
                <a:schemeClr val="dk2"/>
              </a:solidFill>
              <a:latin typeface="Calibri"/>
              <a:ea typeface="Calibri"/>
              <a:cs typeface="Calibri"/>
              <a:sym typeface="Calibri"/>
            </a:endParaRPr>
          </a:p>
        </p:txBody>
      </p:sp>
      <p:pic>
        <p:nvPicPr>
          <p:cNvPr id="156" name="Google Shape;156;g2f699c3dad1_0_36"/>
          <p:cNvPicPr preferRelativeResize="0"/>
          <p:nvPr/>
        </p:nvPicPr>
        <p:blipFill>
          <a:blip r:embed="rId3">
            <a:alphaModFix/>
          </a:blip>
          <a:stretch>
            <a:fillRect/>
          </a:stretch>
        </p:blipFill>
        <p:spPr>
          <a:xfrm>
            <a:off x="8451600" y="1380199"/>
            <a:ext cx="3418399" cy="3949109"/>
          </a:xfrm>
          <a:prstGeom prst="rect">
            <a:avLst/>
          </a:prstGeom>
          <a:noFill/>
          <a:ln>
            <a:noFill/>
          </a:ln>
        </p:spPr>
      </p:pic>
      <p:sp>
        <p:nvSpPr>
          <p:cNvPr id="157" name="Google Shape;157;g2f699c3dad1_0_36"/>
          <p:cNvSpPr txBox="1"/>
          <p:nvPr/>
        </p:nvSpPr>
        <p:spPr>
          <a:xfrm>
            <a:off x="8160800" y="6303568"/>
            <a:ext cx="3999900" cy="5388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None/>
            </a:pPr>
            <a:r>
              <a:rPr lang="de-DE" sz="1100">
                <a:solidFill>
                  <a:schemeClr val="dk2"/>
                </a:solidFill>
                <a:latin typeface="Open Sans"/>
                <a:ea typeface="Open Sans"/>
                <a:cs typeface="Open Sans"/>
                <a:sym typeface="Open Sans"/>
              </a:rPr>
              <a:t>figure from </a:t>
            </a:r>
            <a:r>
              <a:rPr lang="de-DE" sz="1100" u="sng">
                <a:solidFill>
                  <a:schemeClr val="hlink"/>
                </a:solidFill>
                <a:latin typeface="Open Sans"/>
                <a:ea typeface="Open Sans"/>
                <a:cs typeface="Open Sans"/>
                <a:sym typeface="Open Sans"/>
                <a:hlinkClick r:id="rId4"/>
              </a:rPr>
              <a:t>https://towardsdatascien</a:t>
            </a:r>
            <a:r>
              <a:rPr lang="de-DE" sz="1900"/>
              <a:t>…</a:t>
            </a:r>
            <a:endParaRPr sz="1900"/>
          </a:p>
        </p:txBody>
      </p:sp>
      <p:sp>
        <p:nvSpPr>
          <p:cNvPr id="158" name="Google Shape;158;g2f699c3dad1_0_36"/>
          <p:cNvSpPr txBox="1"/>
          <p:nvPr/>
        </p:nvSpPr>
        <p:spPr>
          <a:xfrm>
            <a:off x="10384301" y="3401668"/>
            <a:ext cx="930900" cy="4308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1600"/>
              </a:spcAft>
              <a:buNone/>
            </a:pPr>
            <a:r>
              <a:rPr lang="de-DE" sz="1100">
                <a:solidFill>
                  <a:srgbClr val="85200C"/>
                </a:solidFill>
                <a:latin typeface="Playfair Display"/>
                <a:ea typeface="Playfair Display"/>
                <a:cs typeface="Playfair Display"/>
                <a:sym typeface="Playfair Display"/>
              </a:rPr>
              <a:t>⇒   </a:t>
            </a:r>
            <a:r>
              <a:rPr b="1" lang="de-DE" sz="1200">
                <a:solidFill>
                  <a:srgbClr val="85200C"/>
                </a:solidFill>
                <a:latin typeface="Playfair Display"/>
                <a:ea typeface="Playfair Display"/>
                <a:cs typeface="Playfair Display"/>
                <a:sym typeface="Playfair Display"/>
              </a:rPr>
              <a:t>n</a:t>
            </a:r>
            <a:endParaRPr b="1" sz="700">
              <a:solidFill>
                <a:srgbClr val="85200C"/>
              </a:solidFill>
              <a:latin typeface="Playfair Display"/>
              <a:ea typeface="Playfair Display"/>
              <a:cs typeface="Playfair Display"/>
              <a:sym typeface="Playfair Display"/>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2f699c3dad1_0_44"/>
          <p:cNvSpPr txBox="1"/>
          <p:nvPr>
            <p:ph idx="1" type="body"/>
          </p:nvPr>
        </p:nvSpPr>
        <p:spPr>
          <a:xfrm>
            <a:off x="415600" y="1605533"/>
            <a:ext cx="7951500" cy="5074800"/>
          </a:xfrm>
          <a:prstGeom prst="rect">
            <a:avLst/>
          </a:prstGeom>
        </p:spPr>
        <p:txBody>
          <a:bodyPr anchorCtr="0" anchor="t" bIns="45700" lIns="91425" spcFirstLastPara="1" rIns="91425" wrap="square" tIns="45700">
            <a:normAutofit/>
          </a:bodyPr>
          <a:lstStyle/>
          <a:p>
            <a:pPr indent="-482600" lvl="0" marL="609600" rtl="0" algn="l">
              <a:spcBef>
                <a:spcPts val="1000"/>
              </a:spcBef>
              <a:spcAft>
                <a:spcPts val="0"/>
              </a:spcAft>
              <a:buSzPts val="2800"/>
              <a:buChar char="•"/>
            </a:pPr>
            <a:r>
              <a:rPr lang="de-DE"/>
              <a:t>To achieve this, VAEs introduce two additional layers in the bottleneck: the mean layer and the standard deviation layer. </a:t>
            </a:r>
            <a:endParaRPr/>
          </a:p>
          <a:p>
            <a:pPr indent="-482600" lvl="0" marL="609600" rtl="0" algn="l">
              <a:spcBef>
                <a:spcPts val="1000"/>
              </a:spcBef>
              <a:spcAft>
                <a:spcPts val="0"/>
              </a:spcAft>
              <a:buSzPts val="2800"/>
              <a:buChar char="•"/>
            </a:pPr>
            <a:r>
              <a:rPr lang="de-DE"/>
              <a:t>These layers take the output of the previous bottleneck layer and output the mean vector (</a:t>
            </a:r>
            <a:r>
              <a:rPr b="1" i="1" lang="de-DE"/>
              <a:t>μ</a:t>
            </a:r>
            <a:r>
              <a:rPr lang="de-DE"/>
              <a:t>) and the standard deviation vector (</a:t>
            </a:r>
            <a:r>
              <a:rPr b="1" i="1" lang="de-DE"/>
              <a:t>σ</a:t>
            </a:r>
            <a:r>
              <a:rPr lang="de-DE"/>
              <a:t>) respectively.</a:t>
            </a:r>
            <a:endParaRPr/>
          </a:p>
          <a:p>
            <a:pPr indent="-482600" lvl="0" marL="609600" rtl="0" algn="l">
              <a:spcBef>
                <a:spcPts val="1000"/>
              </a:spcBef>
              <a:spcAft>
                <a:spcPts val="0"/>
              </a:spcAft>
              <a:buSzPts val="2800"/>
              <a:buChar char="•"/>
            </a:pPr>
            <a:r>
              <a:rPr lang="de-DE"/>
              <a:t>Specifically, we sample a vector </a:t>
            </a:r>
            <a:r>
              <a:rPr b="1" i="1" lang="de-DE"/>
              <a:t>ε</a:t>
            </a:r>
            <a:r>
              <a:rPr lang="de-DE"/>
              <a:t> from a standard normal distribution (zero-mean, uniti var), and sample </a:t>
            </a:r>
            <a:r>
              <a:rPr b="1" lang="de-DE"/>
              <a:t>z,</a:t>
            </a:r>
            <a:r>
              <a:rPr lang="de-DE"/>
              <a:t> accordingly.</a:t>
            </a:r>
            <a:endParaRPr/>
          </a:p>
        </p:txBody>
      </p:sp>
      <p:sp>
        <p:nvSpPr>
          <p:cNvPr id="164" name="Google Shape;164;g2f699c3dad1_0_44"/>
          <p:cNvSpPr txBox="1"/>
          <p:nvPr>
            <p:ph type="title"/>
          </p:nvPr>
        </p:nvSpPr>
        <p:spPr>
          <a:xfrm>
            <a:off x="415600" y="391600"/>
            <a:ext cx="11360700" cy="1108500"/>
          </a:xfrm>
          <a:prstGeom prst="rect">
            <a:avLst/>
          </a:prstGeom>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lang="de-DE" sz="3600">
                <a:solidFill>
                  <a:schemeClr val="dk2"/>
                </a:solidFill>
                <a:latin typeface="Calibri"/>
                <a:ea typeface="Calibri"/>
                <a:cs typeface="Calibri"/>
                <a:sym typeface="Calibri"/>
              </a:rPr>
              <a:t>Variational AutoEncoders (VAEs)</a:t>
            </a:r>
            <a:endParaRPr b="1" sz="3600">
              <a:solidFill>
                <a:schemeClr val="dk2"/>
              </a:solidFill>
              <a:latin typeface="Calibri"/>
              <a:ea typeface="Calibri"/>
              <a:cs typeface="Calibri"/>
              <a:sym typeface="Calibri"/>
            </a:endParaRPr>
          </a:p>
        </p:txBody>
      </p:sp>
      <p:pic>
        <p:nvPicPr>
          <p:cNvPr id="165" name="Google Shape;165;g2f699c3dad1_0_44"/>
          <p:cNvPicPr preferRelativeResize="0"/>
          <p:nvPr/>
        </p:nvPicPr>
        <p:blipFill>
          <a:blip r:embed="rId3">
            <a:alphaModFix/>
          </a:blip>
          <a:stretch>
            <a:fillRect/>
          </a:stretch>
        </p:blipFill>
        <p:spPr>
          <a:xfrm>
            <a:off x="8451600" y="1380199"/>
            <a:ext cx="3418399" cy="3949109"/>
          </a:xfrm>
          <a:prstGeom prst="rect">
            <a:avLst/>
          </a:prstGeom>
          <a:noFill/>
          <a:ln>
            <a:noFill/>
          </a:ln>
        </p:spPr>
      </p:pic>
      <p:sp>
        <p:nvSpPr>
          <p:cNvPr id="166" name="Google Shape;166;g2f699c3dad1_0_44"/>
          <p:cNvSpPr txBox="1"/>
          <p:nvPr/>
        </p:nvSpPr>
        <p:spPr>
          <a:xfrm>
            <a:off x="579166" y="5457066"/>
            <a:ext cx="8247900" cy="615600"/>
          </a:xfrm>
          <a:prstGeom prst="rect">
            <a:avLst/>
          </a:prstGeom>
          <a:noFill/>
          <a:ln>
            <a:noFill/>
          </a:ln>
        </p:spPr>
        <p:txBody>
          <a:bodyPr anchorCtr="0" anchor="t" bIns="121900" lIns="121900" spcFirstLastPara="1" rIns="121900" wrap="square" tIns="121900">
            <a:spAutoFit/>
          </a:bodyPr>
          <a:lstStyle/>
          <a:p>
            <a:pPr indent="609600" lvl="0" marL="2438400" rtl="0" algn="l">
              <a:lnSpc>
                <a:spcPct val="115000"/>
              </a:lnSpc>
              <a:spcBef>
                <a:spcPts val="0"/>
              </a:spcBef>
              <a:spcAft>
                <a:spcPts val="1600"/>
              </a:spcAft>
              <a:buNone/>
            </a:pPr>
            <a:r>
              <a:rPr b="1" lang="de-DE" sz="2400">
                <a:solidFill>
                  <a:schemeClr val="dk1"/>
                </a:solidFill>
                <a:latin typeface="Open Sans"/>
                <a:ea typeface="Open Sans"/>
                <a:cs typeface="Open Sans"/>
                <a:sym typeface="Open Sans"/>
              </a:rPr>
              <a:t>z = μ + σ * ε</a:t>
            </a:r>
            <a:endParaRPr sz="1900"/>
          </a:p>
        </p:txBody>
      </p:sp>
      <p:sp>
        <p:nvSpPr>
          <p:cNvPr id="167" name="Google Shape;167;g2f699c3dad1_0_44"/>
          <p:cNvSpPr txBox="1"/>
          <p:nvPr/>
        </p:nvSpPr>
        <p:spPr>
          <a:xfrm>
            <a:off x="9316487" y="3277198"/>
            <a:ext cx="887100" cy="6156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1600"/>
              </a:spcAft>
              <a:buNone/>
            </a:pPr>
            <a:r>
              <a:rPr b="1" i="1" lang="de-DE" sz="2400">
                <a:solidFill>
                  <a:srgbClr val="85200C"/>
                </a:solidFill>
                <a:latin typeface="Open Sans"/>
                <a:ea typeface="Open Sans"/>
                <a:cs typeface="Open Sans"/>
                <a:sym typeface="Open Sans"/>
              </a:rPr>
              <a:t>ε</a:t>
            </a:r>
            <a:endParaRPr sz="1900">
              <a:solidFill>
                <a:srgbClr val="85200C"/>
              </a:solidFill>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f699c3dad1_0_53"/>
          <p:cNvSpPr txBox="1"/>
          <p:nvPr>
            <p:ph idx="1" type="body"/>
          </p:nvPr>
        </p:nvSpPr>
        <p:spPr>
          <a:xfrm>
            <a:off x="415600" y="1605533"/>
            <a:ext cx="7951500" cy="5074800"/>
          </a:xfrm>
          <a:prstGeom prst="rect">
            <a:avLst/>
          </a:prstGeom>
        </p:spPr>
        <p:txBody>
          <a:bodyPr anchorCtr="0" anchor="t" bIns="45700" lIns="91425" spcFirstLastPara="1" rIns="91425" wrap="square" tIns="45700">
            <a:normAutofit/>
          </a:bodyPr>
          <a:lstStyle/>
          <a:p>
            <a:pPr indent="-482600" lvl="0" marL="609600" rtl="0" algn="l">
              <a:spcBef>
                <a:spcPts val="1000"/>
              </a:spcBef>
              <a:spcAft>
                <a:spcPts val="0"/>
              </a:spcAft>
              <a:buSzPts val="2800"/>
              <a:buChar char="•"/>
            </a:pPr>
            <a:r>
              <a:rPr lang="de-DE"/>
              <a:t>Here, </a:t>
            </a:r>
            <a:r>
              <a:rPr b="1" i="1" lang="de-DE"/>
              <a:t>ε</a:t>
            </a:r>
            <a:r>
              <a:rPr lang="de-DE"/>
              <a:t> serves as a source of randomness and allows us to sample different points from the latent space during training or generation.</a:t>
            </a:r>
            <a:endParaRPr/>
          </a:p>
          <a:p>
            <a:pPr indent="-482600" lvl="0" marL="609600" rtl="0" algn="l">
              <a:spcBef>
                <a:spcPts val="1000"/>
              </a:spcBef>
              <a:spcAft>
                <a:spcPts val="0"/>
              </a:spcAft>
              <a:buSzPts val="2800"/>
              <a:buChar char="•"/>
            </a:pPr>
            <a:r>
              <a:rPr lang="de-DE"/>
              <a:t>Ok. Perfect. Forward run is stochastic! Great! But:</a:t>
            </a:r>
            <a:endParaRPr/>
          </a:p>
          <a:p>
            <a:pPr indent="0" lvl="0" marL="609600" rtl="0" algn="l">
              <a:spcBef>
                <a:spcPts val="1000"/>
              </a:spcBef>
              <a:spcAft>
                <a:spcPts val="0"/>
              </a:spcAft>
              <a:buNone/>
            </a:pPr>
            <a:br>
              <a:rPr lang="de-DE"/>
            </a:br>
            <a:endParaRPr>
              <a:solidFill>
                <a:srgbClr val="85200C"/>
              </a:solidFill>
            </a:endParaRPr>
          </a:p>
        </p:txBody>
      </p:sp>
      <p:sp>
        <p:nvSpPr>
          <p:cNvPr id="173" name="Google Shape;173;g2f699c3dad1_0_53"/>
          <p:cNvSpPr txBox="1"/>
          <p:nvPr>
            <p:ph type="title"/>
          </p:nvPr>
        </p:nvSpPr>
        <p:spPr>
          <a:xfrm>
            <a:off x="415600" y="391600"/>
            <a:ext cx="11360700" cy="1108500"/>
          </a:xfrm>
          <a:prstGeom prst="rect">
            <a:avLst/>
          </a:prstGeom>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lang="de-DE" sz="3600">
                <a:solidFill>
                  <a:schemeClr val="dk2"/>
                </a:solidFill>
                <a:latin typeface="Calibri"/>
                <a:ea typeface="Calibri"/>
                <a:cs typeface="Calibri"/>
                <a:sym typeface="Calibri"/>
              </a:rPr>
              <a:t>Variational AutoEncoders (VAEs)</a:t>
            </a:r>
            <a:endParaRPr b="1" sz="3600">
              <a:solidFill>
                <a:schemeClr val="dk2"/>
              </a:solidFill>
              <a:latin typeface="Calibri"/>
              <a:ea typeface="Calibri"/>
              <a:cs typeface="Calibri"/>
              <a:sym typeface="Calibri"/>
            </a:endParaRPr>
          </a:p>
        </p:txBody>
      </p:sp>
      <p:pic>
        <p:nvPicPr>
          <p:cNvPr id="174" name="Google Shape;174;g2f699c3dad1_0_53"/>
          <p:cNvPicPr preferRelativeResize="0"/>
          <p:nvPr/>
        </p:nvPicPr>
        <p:blipFill>
          <a:blip r:embed="rId3">
            <a:alphaModFix/>
          </a:blip>
          <a:stretch>
            <a:fillRect/>
          </a:stretch>
        </p:blipFill>
        <p:spPr>
          <a:xfrm>
            <a:off x="8451600" y="1380199"/>
            <a:ext cx="3418399" cy="3949109"/>
          </a:xfrm>
          <a:prstGeom prst="rect">
            <a:avLst/>
          </a:prstGeom>
          <a:noFill/>
          <a:ln>
            <a:noFill/>
          </a:ln>
        </p:spPr>
      </p:pic>
      <p:sp>
        <p:nvSpPr>
          <p:cNvPr id="175" name="Google Shape;175;g2f699c3dad1_0_53"/>
          <p:cNvSpPr txBox="1"/>
          <p:nvPr/>
        </p:nvSpPr>
        <p:spPr>
          <a:xfrm>
            <a:off x="8160800" y="6303568"/>
            <a:ext cx="3999900" cy="5388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None/>
            </a:pPr>
            <a:r>
              <a:rPr lang="de-DE" sz="1100">
                <a:solidFill>
                  <a:schemeClr val="dk2"/>
                </a:solidFill>
                <a:latin typeface="Open Sans"/>
                <a:ea typeface="Open Sans"/>
                <a:cs typeface="Open Sans"/>
                <a:sym typeface="Open Sans"/>
              </a:rPr>
              <a:t>figure from </a:t>
            </a:r>
            <a:r>
              <a:rPr lang="de-DE" sz="1100" u="sng">
                <a:solidFill>
                  <a:schemeClr val="hlink"/>
                </a:solidFill>
                <a:latin typeface="Open Sans"/>
                <a:ea typeface="Open Sans"/>
                <a:cs typeface="Open Sans"/>
                <a:sym typeface="Open Sans"/>
                <a:hlinkClick r:id="rId4"/>
              </a:rPr>
              <a:t>https://towardsdatascien</a:t>
            </a:r>
            <a:r>
              <a:rPr lang="de-DE" sz="1900"/>
              <a:t>…</a:t>
            </a:r>
            <a:endParaRPr sz="1900"/>
          </a:p>
        </p:txBody>
      </p:sp>
      <p:sp>
        <p:nvSpPr>
          <p:cNvPr id="176" name="Google Shape;176;g2f699c3dad1_0_53"/>
          <p:cNvSpPr txBox="1"/>
          <p:nvPr/>
        </p:nvSpPr>
        <p:spPr>
          <a:xfrm>
            <a:off x="579167" y="3864100"/>
            <a:ext cx="7401600" cy="1465200"/>
          </a:xfrm>
          <a:prstGeom prst="rect">
            <a:avLst/>
          </a:prstGeom>
          <a:noFill/>
          <a:ln>
            <a:noFill/>
          </a:ln>
        </p:spPr>
        <p:txBody>
          <a:bodyPr anchorCtr="0" anchor="t" bIns="121900" lIns="121900" spcFirstLastPara="1" rIns="121900" wrap="square" tIns="121900">
            <a:spAutoFit/>
          </a:bodyPr>
          <a:lstStyle/>
          <a:p>
            <a:pPr indent="0" lvl="0" marL="609600" rtl="0" algn="l">
              <a:lnSpc>
                <a:spcPct val="115000"/>
              </a:lnSpc>
              <a:spcBef>
                <a:spcPts val="0"/>
              </a:spcBef>
              <a:spcAft>
                <a:spcPts val="1600"/>
              </a:spcAft>
              <a:buNone/>
            </a:pPr>
            <a:r>
              <a:rPr b="1" lang="de-DE" sz="2400">
                <a:solidFill>
                  <a:srgbClr val="85200C"/>
                </a:solidFill>
                <a:latin typeface="Open Sans"/>
                <a:ea typeface="Open Sans"/>
                <a:cs typeface="Open Sans"/>
                <a:sym typeface="Open Sans"/>
              </a:rPr>
              <a:t>How is this random operation handled during training? Can you backpropagate a layer that creates a random variable?</a:t>
            </a:r>
            <a:endParaRPr b="1" sz="1900"/>
          </a:p>
        </p:txBody>
      </p:sp>
      <p:sp>
        <p:nvSpPr>
          <p:cNvPr id="177" name="Google Shape;177;g2f699c3dad1_0_53"/>
          <p:cNvSpPr txBox="1"/>
          <p:nvPr/>
        </p:nvSpPr>
        <p:spPr>
          <a:xfrm>
            <a:off x="579166" y="5457066"/>
            <a:ext cx="8247900" cy="615600"/>
          </a:xfrm>
          <a:prstGeom prst="rect">
            <a:avLst/>
          </a:prstGeom>
          <a:noFill/>
          <a:ln>
            <a:noFill/>
          </a:ln>
        </p:spPr>
        <p:txBody>
          <a:bodyPr anchorCtr="0" anchor="t" bIns="121900" lIns="121900" spcFirstLastPara="1" rIns="121900" wrap="square" tIns="121900">
            <a:spAutoFit/>
          </a:bodyPr>
          <a:lstStyle/>
          <a:p>
            <a:pPr indent="609600" lvl="0" marL="2438400" rtl="0" algn="l">
              <a:lnSpc>
                <a:spcPct val="115000"/>
              </a:lnSpc>
              <a:spcBef>
                <a:spcPts val="0"/>
              </a:spcBef>
              <a:spcAft>
                <a:spcPts val="1600"/>
              </a:spcAft>
              <a:buNone/>
            </a:pPr>
            <a:r>
              <a:rPr b="1" lang="de-DE" sz="2400">
                <a:solidFill>
                  <a:schemeClr val="dk1"/>
                </a:solidFill>
                <a:latin typeface="Open Sans"/>
                <a:ea typeface="Open Sans"/>
                <a:cs typeface="Open Sans"/>
                <a:sym typeface="Open Sans"/>
              </a:rPr>
              <a:t>z = μ + σ * ε</a:t>
            </a:r>
            <a:endParaRPr sz="1900"/>
          </a:p>
        </p:txBody>
      </p:sp>
      <p:sp>
        <p:nvSpPr>
          <p:cNvPr id="178" name="Google Shape;178;g2f699c3dad1_0_53"/>
          <p:cNvSpPr txBox="1"/>
          <p:nvPr/>
        </p:nvSpPr>
        <p:spPr>
          <a:xfrm>
            <a:off x="9316487" y="3277198"/>
            <a:ext cx="887100" cy="6156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1600"/>
              </a:spcAft>
              <a:buNone/>
            </a:pPr>
            <a:r>
              <a:rPr b="1" i="1" lang="de-DE" sz="2400">
                <a:solidFill>
                  <a:srgbClr val="85200C"/>
                </a:solidFill>
                <a:latin typeface="Open Sans"/>
                <a:ea typeface="Open Sans"/>
                <a:cs typeface="Open Sans"/>
                <a:sym typeface="Open Sans"/>
              </a:rPr>
              <a:t>ε</a:t>
            </a:r>
            <a:endParaRPr sz="1900">
              <a:solidFill>
                <a:srgbClr val="85200C"/>
              </a:solidFil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f699c3dad1_0_63"/>
          <p:cNvSpPr txBox="1"/>
          <p:nvPr>
            <p:ph idx="1" type="body"/>
          </p:nvPr>
        </p:nvSpPr>
        <p:spPr>
          <a:xfrm>
            <a:off x="415600" y="1568100"/>
            <a:ext cx="7951500" cy="5074800"/>
          </a:xfrm>
          <a:prstGeom prst="rect">
            <a:avLst/>
          </a:prstGeom>
        </p:spPr>
        <p:txBody>
          <a:bodyPr anchorCtr="0" anchor="t" bIns="45700" lIns="91425" spcFirstLastPara="1" rIns="91425" wrap="square" tIns="45700">
            <a:normAutofit/>
          </a:bodyPr>
          <a:lstStyle/>
          <a:p>
            <a:pPr indent="-482600" lvl="0" marL="609600" rtl="0" algn="l">
              <a:spcBef>
                <a:spcPts val="1000"/>
              </a:spcBef>
              <a:spcAft>
                <a:spcPts val="0"/>
              </a:spcAft>
              <a:buSzPts val="2800"/>
              <a:buChar char="•"/>
            </a:pPr>
            <a:r>
              <a:rPr lang="de-DE"/>
              <a:t>The random sampling operation in VAEs, where </a:t>
            </a:r>
            <a:r>
              <a:rPr b="1" lang="de-DE"/>
              <a:t>ε</a:t>
            </a:r>
            <a:r>
              <a:rPr lang="de-DE"/>
              <a:t> is drawn from a standard normal distribution, introduces a challenge for backpropagation since it involves a non-differentiable operation.</a:t>
            </a:r>
            <a:endParaRPr/>
          </a:p>
        </p:txBody>
      </p:sp>
      <p:sp>
        <p:nvSpPr>
          <p:cNvPr id="184" name="Google Shape;184;g2f699c3dad1_0_63"/>
          <p:cNvSpPr txBox="1"/>
          <p:nvPr>
            <p:ph type="title"/>
          </p:nvPr>
        </p:nvSpPr>
        <p:spPr>
          <a:xfrm>
            <a:off x="415600" y="391600"/>
            <a:ext cx="11360700" cy="1108500"/>
          </a:xfrm>
          <a:prstGeom prst="rect">
            <a:avLst/>
          </a:prstGeom>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lang="de-DE" sz="3600">
                <a:solidFill>
                  <a:schemeClr val="dk2"/>
                </a:solidFill>
                <a:latin typeface="Calibri"/>
                <a:ea typeface="Calibri"/>
                <a:cs typeface="Calibri"/>
                <a:sym typeface="Calibri"/>
              </a:rPr>
              <a:t>Reparameterization Trick</a:t>
            </a:r>
            <a:endParaRPr b="1" sz="3600">
              <a:solidFill>
                <a:schemeClr val="dk2"/>
              </a:solidFill>
              <a:latin typeface="Calibri"/>
              <a:ea typeface="Calibri"/>
              <a:cs typeface="Calibri"/>
              <a:sym typeface="Calibri"/>
            </a:endParaRPr>
          </a:p>
        </p:txBody>
      </p:sp>
      <p:pic>
        <p:nvPicPr>
          <p:cNvPr id="185" name="Google Shape;185;g2f699c3dad1_0_63"/>
          <p:cNvPicPr preferRelativeResize="0"/>
          <p:nvPr/>
        </p:nvPicPr>
        <p:blipFill>
          <a:blip r:embed="rId3">
            <a:alphaModFix/>
          </a:blip>
          <a:stretch>
            <a:fillRect/>
          </a:stretch>
        </p:blipFill>
        <p:spPr>
          <a:xfrm>
            <a:off x="8451600" y="1380199"/>
            <a:ext cx="3418399" cy="3949109"/>
          </a:xfrm>
          <a:prstGeom prst="rect">
            <a:avLst/>
          </a:prstGeom>
          <a:noFill/>
          <a:ln>
            <a:noFill/>
          </a:ln>
        </p:spPr>
      </p:pic>
      <p:sp>
        <p:nvSpPr>
          <p:cNvPr id="186" name="Google Shape;186;g2f699c3dad1_0_63"/>
          <p:cNvSpPr txBox="1"/>
          <p:nvPr/>
        </p:nvSpPr>
        <p:spPr>
          <a:xfrm>
            <a:off x="8160800" y="6303568"/>
            <a:ext cx="3999900" cy="5388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None/>
            </a:pPr>
            <a:r>
              <a:rPr lang="de-DE" sz="1100">
                <a:solidFill>
                  <a:schemeClr val="dk2"/>
                </a:solidFill>
                <a:latin typeface="Open Sans"/>
                <a:ea typeface="Open Sans"/>
                <a:cs typeface="Open Sans"/>
                <a:sym typeface="Open Sans"/>
              </a:rPr>
              <a:t>figure from </a:t>
            </a:r>
            <a:r>
              <a:rPr lang="de-DE" sz="1100" u="sng">
                <a:solidFill>
                  <a:schemeClr val="hlink"/>
                </a:solidFill>
                <a:latin typeface="Open Sans"/>
                <a:ea typeface="Open Sans"/>
                <a:cs typeface="Open Sans"/>
                <a:sym typeface="Open Sans"/>
                <a:hlinkClick r:id="rId4"/>
              </a:rPr>
              <a:t>http://introtodeeplearning...</a:t>
            </a:r>
            <a:r>
              <a:rPr lang="de-DE" sz="1900"/>
              <a:t>…</a:t>
            </a:r>
            <a:endParaRPr sz="1900"/>
          </a:p>
        </p:txBody>
      </p:sp>
      <p:pic>
        <p:nvPicPr>
          <p:cNvPr id="187" name="Google Shape;187;g2f699c3dad1_0_63"/>
          <p:cNvPicPr preferRelativeResize="0"/>
          <p:nvPr/>
        </p:nvPicPr>
        <p:blipFill rotWithShape="1">
          <a:blip r:embed="rId5">
            <a:alphaModFix/>
          </a:blip>
          <a:srcRect b="0" l="0" r="47025" t="0"/>
          <a:stretch/>
        </p:blipFill>
        <p:spPr>
          <a:xfrm>
            <a:off x="168925" y="3399300"/>
            <a:ext cx="3891550" cy="3088825"/>
          </a:xfrm>
          <a:prstGeom prst="rect">
            <a:avLst/>
          </a:prstGeom>
          <a:noFill/>
          <a:ln>
            <a:noFill/>
          </a:ln>
        </p:spPr>
      </p:pic>
      <p:sp>
        <p:nvSpPr>
          <p:cNvPr id="188" name="Google Shape;188;g2f699c3dad1_0_63"/>
          <p:cNvSpPr txBox="1"/>
          <p:nvPr/>
        </p:nvSpPr>
        <p:spPr>
          <a:xfrm>
            <a:off x="3090539" y="5464426"/>
            <a:ext cx="279300" cy="292500"/>
          </a:xfrm>
          <a:prstGeom prst="rect">
            <a:avLst/>
          </a:prstGeom>
          <a:solidFill>
            <a:srgbClr val="0354FF"/>
          </a:solidFill>
          <a:ln>
            <a:noFill/>
          </a:ln>
        </p:spPr>
        <p:txBody>
          <a:bodyPr anchorCtr="0" anchor="t" bIns="0" lIns="0" spcFirstLastPara="1" rIns="0" wrap="square" tIns="0">
            <a:spAutoFit/>
          </a:bodyPr>
          <a:lstStyle/>
          <a:p>
            <a:pPr indent="0" lvl="0" marL="0" rtl="0" algn="ctr">
              <a:lnSpc>
                <a:spcPct val="115000"/>
              </a:lnSpc>
              <a:spcBef>
                <a:spcPts val="0"/>
              </a:spcBef>
              <a:spcAft>
                <a:spcPts val="1600"/>
              </a:spcAft>
              <a:buNone/>
            </a:pPr>
            <a:r>
              <a:rPr b="1" lang="de-DE" sz="1900">
                <a:solidFill>
                  <a:schemeClr val="lt1"/>
                </a:solidFill>
                <a:latin typeface="Open Sans"/>
                <a:ea typeface="Open Sans"/>
                <a:cs typeface="Open Sans"/>
                <a:sym typeface="Open Sans"/>
              </a:rPr>
              <a:t>μ</a:t>
            </a:r>
            <a:endParaRPr sz="1300">
              <a:solidFill>
                <a:schemeClr val="lt1"/>
              </a:solidFill>
            </a:endParaRPr>
          </a:p>
        </p:txBody>
      </p:sp>
      <p:sp>
        <p:nvSpPr>
          <p:cNvPr id="189" name="Google Shape;189;g2f699c3dad1_0_63"/>
          <p:cNvSpPr txBox="1"/>
          <p:nvPr/>
        </p:nvSpPr>
        <p:spPr>
          <a:xfrm>
            <a:off x="2273131" y="5489367"/>
            <a:ext cx="352500" cy="292500"/>
          </a:xfrm>
          <a:prstGeom prst="rect">
            <a:avLst/>
          </a:prstGeom>
          <a:solidFill>
            <a:srgbClr val="0354FF"/>
          </a:solidFill>
          <a:ln>
            <a:noFill/>
          </a:ln>
        </p:spPr>
        <p:txBody>
          <a:bodyPr anchorCtr="0" anchor="t" bIns="0" lIns="0" spcFirstLastPara="1" rIns="0" wrap="square" tIns="0">
            <a:spAutoFit/>
          </a:bodyPr>
          <a:lstStyle/>
          <a:p>
            <a:pPr indent="0" lvl="0" marL="0" rtl="0" algn="ctr">
              <a:lnSpc>
                <a:spcPct val="115000"/>
              </a:lnSpc>
              <a:spcBef>
                <a:spcPts val="0"/>
              </a:spcBef>
              <a:spcAft>
                <a:spcPts val="1600"/>
              </a:spcAft>
              <a:buNone/>
            </a:pPr>
            <a:r>
              <a:rPr b="1" lang="de-DE" sz="1900">
                <a:solidFill>
                  <a:schemeClr val="lt1"/>
                </a:solidFill>
                <a:latin typeface="Open Sans"/>
                <a:ea typeface="Open Sans"/>
                <a:cs typeface="Open Sans"/>
                <a:sym typeface="Open Sans"/>
              </a:rPr>
              <a:t>σ</a:t>
            </a:r>
            <a:endParaRPr sz="1300">
              <a:solidFill>
                <a:schemeClr val="lt1"/>
              </a:solidFill>
            </a:endParaRPr>
          </a:p>
        </p:txBody>
      </p:sp>
      <p:sp>
        <p:nvSpPr>
          <p:cNvPr id="190" name="Google Shape;190;g2f699c3dad1_0_63"/>
          <p:cNvSpPr txBox="1"/>
          <p:nvPr/>
        </p:nvSpPr>
        <p:spPr>
          <a:xfrm>
            <a:off x="3177802" y="4526281"/>
            <a:ext cx="1216800" cy="4464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1600"/>
              </a:spcAft>
              <a:buNone/>
            </a:pPr>
            <a:r>
              <a:rPr b="1" lang="de-DE" sz="1300">
                <a:solidFill>
                  <a:schemeClr val="lt1"/>
                </a:solidFill>
                <a:latin typeface="Open Sans"/>
                <a:ea typeface="Open Sans"/>
                <a:cs typeface="Open Sans"/>
                <a:sym typeface="Open Sans"/>
              </a:rPr>
              <a:t>=</a:t>
            </a:r>
            <a:r>
              <a:rPr b="1" lang="de-DE" sz="1300">
                <a:solidFill>
                  <a:schemeClr val="dk1"/>
                </a:solidFill>
                <a:latin typeface="Open Sans"/>
                <a:ea typeface="Open Sans"/>
                <a:cs typeface="Open Sans"/>
                <a:sym typeface="Open Sans"/>
              </a:rPr>
              <a:t>   μ + σ * </a:t>
            </a:r>
            <a:r>
              <a:rPr b="1" lang="de-DE" sz="1300">
                <a:solidFill>
                  <a:srgbClr val="FF3012"/>
                </a:solidFill>
                <a:latin typeface="Open Sans"/>
                <a:ea typeface="Open Sans"/>
                <a:cs typeface="Open Sans"/>
                <a:sym typeface="Open Sans"/>
              </a:rPr>
              <a:t>ε</a:t>
            </a:r>
            <a:endParaRPr sz="800">
              <a:solidFill>
                <a:srgbClr val="FF3012"/>
              </a:solidFill>
            </a:endParaRPr>
          </a:p>
        </p:txBody>
      </p:sp>
      <p:grpSp>
        <p:nvGrpSpPr>
          <p:cNvPr id="191" name="Google Shape;191;g2f699c3dad1_0_63"/>
          <p:cNvGrpSpPr/>
          <p:nvPr/>
        </p:nvGrpSpPr>
        <p:grpSpPr>
          <a:xfrm>
            <a:off x="1326320" y="2911862"/>
            <a:ext cx="10977359" cy="3455847"/>
            <a:chOff x="994765" y="2183951"/>
            <a:chExt cx="8233225" cy="2591950"/>
          </a:xfrm>
        </p:grpSpPr>
        <p:sp>
          <p:nvSpPr>
            <p:cNvPr id="192" name="Google Shape;192;g2f699c3dad1_0_63"/>
            <p:cNvSpPr/>
            <p:nvPr/>
          </p:nvSpPr>
          <p:spPr>
            <a:xfrm>
              <a:off x="2669275" y="2195440"/>
              <a:ext cx="4264425" cy="2280325"/>
            </a:xfrm>
            <a:custGeom>
              <a:rect b="b" l="l" r="r" t="t"/>
              <a:pathLst>
                <a:path extrusionOk="0" h="91213" w="170577">
                  <a:moveTo>
                    <a:pt x="170577" y="6021"/>
                  </a:moveTo>
                  <a:cubicBezTo>
                    <a:pt x="166836" y="6021"/>
                    <a:pt x="151936" y="-7383"/>
                    <a:pt x="148133" y="6021"/>
                  </a:cubicBezTo>
                  <a:cubicBezTo>
                    <a:pt x="144330" y="19425"/>
                    <a:pt x="172448" y="73852"/>
                    <a:pt x="147759" y="86446"/>
                  </a:cubicBezTo>
                  <a:cubicBezTo>
                    <a:pt x="123070" y="99040"/>
                    <a:pt x="24627" y="82394"/>
                    <a:pt x="0" y="81584"/>
                  </a:cubicBezTo>
                </a:path>
              </a:pathLst>
            </a:custGeom>
            <a:noFill/>
            <a:ln cap="flat" cmpd="sng" w="9525">
              <a:solidFill>
                <a:srgbClr val="9DE0FF"/>
              </a:solidFill>
              <a:prstDash val="solid"/>
              <a:round/>
              <a:headEnd len="med" w="med" type="none"/>
              <a:tailEnd len="med" w="med" type="stealth"/>
            </a:ln>
          </p:spPr>
        </p:sp>
        <p:sp>
          <p:nvSpPr>
            <p:cNvPr id="193" name="Google Shape;193;g2f699c3dad1_0_63"/>
            <p:cNvSpPr/>
            <p:nvPr/>
          </p:nvSpPr>
          <p:spPr>
            <a:xfrm>
              <a:off x="994765" y="2183951"/>
              <a:ext cx="8233225" cy="2591950"/>
            </a:xfrm>
            <a:custGeom>
              <a:rect b="b" l="l" r="r" t="t"/>
              <a:pathLst>
                <a:path extrusionOk="0" h="103678" w="329329">
                  <a:moveTo>
                    <a:pt x="289179" y="6481"/>
                  </a:moveTo>
                  <a:cubicBezTo>
                    <a:pt x="292234" y="6419"/>
                    <a:pt x="304516" y="-7671"/>
                    <a:pt x="307509" y="6107"/>
                  </a:cubicBezTo>
                  <a:cubicBezTo>
                    <a:pt x="310502" y="19885"/>
                    <a:pt x="355203" y="72941"/>
                    <a:pt x="307135" y="89151"/>
                  </a:cubicBezTo>
                  <a:cubicBezTo>
                    <a:pt x="259067" y="105361"/>
                    <a:pt x="65734" y="103865"/>
                    <a:pt x="19099" y="103366"/>
                  </a:cubicBezTo>
                  <a:cubicBezTo>
                    <a:pt x="-27535" y="102867"/>
                    <a:pt x="25957" y="89026"/>
                    <a:pt x="27328" y="86158"/>
                  </a:cubicBezTo>
                </a:path>
              </a:pathLst>
            </a:custGeom>
            <a:noFill/>
            <a:ln cap="flat" cmpd="sng" w="9525">
              <a:solidFill>
                <a:srgbClr val="FFEC9A"/>
              </a:solidFill>
              <a:prstDash val="solid"/>
              <a:round/>
              <a:headEnd len="med" w="med" type="none"/>
              <a:tailEnd len="med" w="med" type="stealth"/>
            </a:ln>
          </p:spPr>
        </p:sp>
        <p:sp>
          <p:nvSpPr>
            <p:cNvPr id="194" name="Google Shape;194;g2f699c3dad1_0_63"/>
            <p:cNvSpPr/>
            <p:nvPr/>
          </p:nvSpPr>
          <p:spPr>
            <a:xfrm>
              <a:off x="2585100" y="2502223"/>
              <a:ext cx="4666575" cy="956600"/>
            </a:xfrm>
            <a:custGeom>
              <a:rect b="b" l="l" r="r" t="t"/>
              <a:pathLst>
                <a:path extrusionOk="0" h="38264" w="186663">
                  <a:moveTo>
                    <a:pt x="186663" y="10957"/>
                  </a:moveTo>
                  <a:cubicBezTo>
                    <a:pt x="181613" y="9149"/>
                    <a:pt x="170827" y="545"/>
                    <a:pt x="156363" y="109"/>
                  </a:cubicBezTo>
                  <a:cubicBezTo>
                    <a:pt x="141899" y="-327"/>
                    <a:pt x="125939" y="1980"/>
                    <a:pt x="99878" y="8339"/>
                  </a:cubicBezTo>
                  <a:cubicBezTo>
                    <a:pt x="73818" y="14698"/>
                    <a:pt x="16646" y="33277"/>
                    <a:pt x="0" y="38264"/>
                  </a:cubicBezTo>
                </a:path>
              </a:pathLst>
            </a:custGeom>
            <a:noFill/>
            <a:ln cap="flat" cmpd="sng" w="9525">
              <a:solidFill>
                <a:srgbClr val="D7FFD8"/>
              </a:solidFill>
              <a:prstDash val="solid"/>
              <a:round/>
              <a:headEnd len="med" w="med" type="none"/>
              <a:tailEnd len="med" w="med" type="stealth"/>
            </a:ln>
          </p:spPr>
        </p:sp>
      </p:grpSp>
      <p:sp>
        <p:nvSpPr>
          <p:cNvPr id="195" name="Google Shape;195;g2f699c3dad1_0_63"/>
          <p:cNvSpPr/>
          <p:nvPr/>
        </p:nvSpPr>
        <p:spPr>
          <a:xfrm>
            <a:off x="1966600" y="4571733"/>
            <a:ext cx="920700" cy="2871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96" name="Google Shape;196;g2f699c3dad1_0_63"/>
          <p:cNvGrpSpPr/>
          <p:nvPr/>
        </p:nvGrpSpPr>
        <p:grpSpPr>
          <a:xfrm>
            <a:off x="2056632" y="2890397"/>
            <a:ext cx="799513" cy="1900933"/>
            <a:chOff x="1542512" y="2167852"/>
            <a:chExt cx="599650" cy="1425735"/>
          </a:xfrm>
        </p:grpSpPr>
        <p:sp>
          <p:nvSpPr>
            <p:cNvPr id="197" name="Google Shape;197;g2f699c3dad1_0_63"/>
            <p:cNvSpPr/>
            <p:nvPr/>
          </p:nvSpPr>
          <p:spPr>
            <a:xfrm>
              <a:off x="1887050" y="2571750"/>
              <a:ext cx="209400" cy="634200"/>
            </a:xfrm>
            <a:prstGeom prst="downArrow">
              <a:avLst>
                <a:gd fmla="val 50000" name="adj1"/>
                <a:gd fmla="val 50000" name="adj2"/>
              </a:avLst>
            </a:prstGeom>
            <a:solidFill>
              <a:srgbClr val="CC000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 name="Google Shape;198;g2f699c3dad1_0_63"/>
            <p:cNvSpPr/>
            <p:nvPr/>
          </p:nvSpPr>
          <p:spPr>
            <a:xfrm>
              <a:off x="1819062" y="3254887"/>
              <a:ext cx="323100" cy="338700"/>
            </a:xfrm>
            <a:prstGeom prst="mathMultiply">
              <a:avLst>
                <a:gd fmla="val 23520" name="adj1"/>
              </a:avLst>
            </a:prstGeom>
            <a:solidFill>
              <a:srgbClr val="CC000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 name="Google Shape;199;g2f699c3dad1_0_63"/>
            <p:cNvSpPr txBox="1"/>
            <p:nvPr/>
          </p:nvSpPr>
          <p:spPr>
            <a:xfrm rot="-5400000">
              <a:off x="1070012" y="2640352"/>
              <a:ext cx="1360500" cy="4155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1600"/>
                </a:spcAft>
                <a:buNone/>
              </a:pPr>
              <a:r>
                <a:rPr lang="de-DE" sz="2000">
                  <a:solidFill>
                    <a:srgbClr val="CC0000"/>
                  </a:solidFill>
                  <a:latin typeface="Open Sans"/>
                  <a:ea typeface="Open Sans"/>
                  <a:cs typeface="Open Sans"/>
                  <a:sym typeface="Open Sans"/>
                </a:rPr>
                <a:t>backprop.</a:t>
              </a:r>
              <a:endParaRPr sz="1500">
                <a:solidFill>
                  <a:srgbClr val="CC0000"/>
                </a:solidFill>
              </a:endParaRPr>
            </a:p>
          </p:txBody>
        </p:sp>
      </p:gr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a:themeElements>
    <a:clrScheme name="Graustuf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nutzerdefiniertes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2020-06-25T08:10:04Z</dcterms:created>
  <dc:creator>Microsoft Office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0x0101003DD55DCEB16FA44E898ED8B8C4E04405</vt:lpwstr>
  </property>
</Properties>
</file>